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3" r:id="rId1"/>
  </p:sldMasterIdLst>
  <p:notesMasterIdLst>
    <p:notesMasterId r:id="rId4"/>
  </p:notesMasterIdLst>
  <p:handoutMasterIdLst>
    <p:handoutMasterId r:id="rId5"/>
  </p:handoutMasterIdLst>
  <p:sldIdLst>
    <p:sldId id="291" r:id="rId2"/>
    <p:sldId id="289" r:id="rId3"/>
  </p:sldIdLst>
  <p:sldSz cx="6858000" cy="9906000" type="A4"/>
  <p:notesSz cx="7315200" cy="9601200"/>
  <p:embeddedFontLst>
    <p:embeddedFont>
      <p:font typeface="Helvetica" panose="020B0604020202020204" pitchFamily="34" charset="0"/>
      <p:regular r:id="rId6"/>
      <p:bold r:id="rId7"/>
      <p:italic r:id="rId8"/>
      <p:boldItalic r:id="rId9"/>
    </p:embeddedFont>
    <p:embeddedFont>
      <p:font typeface="Trebuchet MS" panose="020B0603020202020204" pitchFamily="34" charset="0"/>
      <p:regular r:id="rId10"/>
      <p:bold r:id="rId11"/>
      <p:italic r:id="rId12"/>
      <p:boldItalic r:id="rId13"/>
    </p:embeddedFont>
  </p:embeddedFontLst>
  <p:custDataLst>
    <p:tags r:id="rId14"/>
  </p:custDataLst>
  <p:defaultTextStyle>
    <a:defPPr>
      <a:defRPr lang="en-US"/>
    </a:defPPr>
    <a:lvl1pPr marL="0" algn="l" defTabSz="839876" rtl="0" eaLnBrk="1" latinLnBrk="0" hangingPunct="1">
      <a:defRPr sz="1653" kern="1200">
        <a:solidFill>
          <a:schemeClr val="tx1"/>
        </a:solidFill>
        <a:latin typeface="+mn-lt"/>
        <a:ea typeface="+mn-ea"/>
        <a:cs typeface="+mn-cs"/>
      </a:defRPr>
    </a:lvl1pPr>
    <a:lvl2pPr marL="419938" algn="l" defTabSz="839876" rtl="0" eaLnBrk="1" latinLnBrk="0" hangingPunct="1">
      <a:defRPr sz="1653" kern="1200">
        <a:solidFill>
          <a:schemeClr val="tx1"/>
        </a:solidFill>
        <a:latin typeface="+mn-lt"/>
        <a:ea typeface="+mn-ea"/>
        <a:cs typeface="+mn-cs"/>
      </a:defRPr>
    </a:lvl2pPr>
    <a:lvl3pPr marL="839876" algn="l" defTabSz="839876" rtl="0" eaLnBrk="1" latinLnBrk="0" hangingPunct="1">
      <a:defRPr sz="1653" kern="1200">
        <a:solidFill>
          <a:schemeClr val="tx1"/>
        </a:solidFill>
        <a:latin typeface="+mn-lt"/>
        <a:ea typeface="+mn-ea"/>
        <a:cs typeface="+mn-cs"/>
      </a:defRPr>
    </a:lvl3pPr>
    <a:lvl4pPr marL="1259815" algn="l" defTabSz="839876" rtl="0" eaLnBrk="1" latinLnBrk="0" hangingPunct="1">
      <a:defRPr sz="1653" kern="1200">
        <a:solidFill>
          <a:schemeClr val="tx1"/>
        </a:solidFill>
        <a:latin typeface="+mn-lt"/>
        <a:ea typeface="+mn-ea"/>
        <a:cs typeface="+mn-cs"/>
      </a:defRPr>
    </a:lvl4pPr>
    <a:lvl5pPr marL="1679753" algn="l" defTabSz="839876" rtl="0" eaLnBrk="1" latinLnBrk="0" hangingPunct="1">
      <a:defRPr sz="1653" kern="1200">
        <a:solidFill>
          <a:schemeClr val="tx1"/>
        </a:solidFill>
        <a:latin typeface="+mn-lt"/>
        <a:ea typeface="+mn-ea"/>
        <a:cs typeface="+mn-cs"/>
      </a:defRPr>
    </a:lvl5pPr>
    <a:lvl6pPr marL="2099691" algn="l" defTabSz="839876" rtl="0" eaLnBrk="1" latinLnBrk="0" hangingPunct="1">
      <a:defRPr sz="1653" kern="1200">
        <a:solidFill>
          <a:schemeClr val="tx1"/>
        </a:solidFill>
        <a:latin typeface="+mn-lt"/>
        <a:ea typeface="+mn-ea"/>
        <a:cs typeface="+mn-cs"/>
      </a:defRPr>
    </a:lvl6pPr>
    <a:lvl7pPr marL="2519629" algn="l" defTabSz="839876" rtl="0" eaLnBrk="1" latinLnBrk="0" hangingPunct="1">
      <a:defRPr sz="1653" kern="1200">
        <a:solidFill>
          <a:schemeClr val="tx1"/>
        </a:solidFill>
        <a:latin typeface="+mn-lt"/>
        <a:ea typeface="+mn-ea"/>
        <a:cs typeface="+mn-cs"/>
      </a:defRPr>
    </a:lvl7pPr>
    <a:lvl8pPr marL="2939567" algn="l" defTabSz="839876" rtl="0" eaLnBrk="1" latinLnBrk="0" hangingPunct="1">
      <a:defRPr sz="1653" kern="1200">
        <a:solidFill>
          <a:schemeClr val="tx1"/>
        </a:solidFill>
        <a:latin typeface="+mn-lt"/>
        <a:ea typeface="+mn-ea"/>
        <a:cs typeface="+mn-cs"/>
      </a:defRPr>
    </a:lvl8pPr>
    <a:lvl9pPr marL="3359506" algn="l" defTabSz="839876" rtl="0" eaLnBrk="1" latinLnBrk="0" hangingPunct="1">
      <a:defRPr sz="16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676"/>
    <a:srgbClr val="262626"/>
    <a:srgbClr val="A01F5C"/>
    <a:srgbClr val="ECD2DE"/>
    <a:srgbClr val="B3B3B3"/>
    <a:srgbClr val="404040"/>
    <a:srgbClr val="FFFFFF"/>
    <a:srgbClr val="F2F2F2"/>
    <a:srgbClr val="D9D9D9"/>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AE36D8-4282-413B-B9CB-14055E0CE1E4}" v="87" dt="2026-02-03T06:30:46.4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94249" autoAdjust="0"/>
  </p:normalViewPr>
  <p:slideViewPr>
    <p:cSldViewPr snapToGrid="0">
      <p:cViewPr varScale="1">
        <p:scale>
          <a:sx n="54" d="100"/>
          <a:sy n="54" d="100"/>
        </p:scale>
        <p:origin x="2746" y="67"/>
      </p:cViewPr>
      <p:guideLst>
        <p:guide orient="horz" pos="3120"/>
        <p:guide pos="2160"/>
      </p:guideLst>
    </p:cSldViewPr>
  </p:slideViewPr>
  <p:notesTextViewPr>
    <p:cViewPr>
      <p:scale>
        <a:sx n="3" d="2"/>
        <a:sy n="3" d="2"/>
      </p:scale>
      <p:origin x="0" y="0"/>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handoutMaster" Target="handoutMasters/handoutMaster1.xml"/><Relationship Id="rId15" Type="http://schemas.openxmlformats.org/officeDocument/2006/relationships/commentAuthors" Target="commentAuthors.xml"/><Relationship Id="rId10" Type="http://schemas.openxmlformats.org/officeDocument/2006/relationships/font" Target="fonts/font5.fntdata"/><Relationship Id="rId19"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font" Target="fonts/font4.fntdata"/><Relationship Id="rId14"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84014106227096"/>
          <c:y val="0.12151288976659987"/>
          <c:w val="0.42150676012070498"/>
          <c:h val="0.76680974646414779"/>
        </c:manualLayout>
      </c:layout>
      <c:doughnutChart>
        <c:varyColors val="1"/>
        <c:ser>
          <c:idx val="0"/>
          <c:order val="0"/>
          <c:spPr>
            <a:ln>
              <a:solidFill>
                <a:schemeClr val="bg1"/>
              </a:solidFill>
            </a:ln>
          </c:spPr>
          <c:dPt>
            <c:idx val="0"/>
            <c:bubble3D val="0"/>
            <c:spPr>
              <a:solidFill>
                <a:srgbClr val="A01F5C"/>
              </a:solidFill>
              <a:ln w="19050">
                <a:solidFill>
                  <a:schemeClr val="bg1"/>
                </a:solidFill>
              </a:ln>
              <a:effectLst/>
            </c:spPr>
            <c:extLst>
              <c:ext xmlns:c16="http://schemas.microsoft.com/office/drawing/2014/chart" uri="{C3380CC4-5D6E-409C-BE32-E72D297353CC}">
                <c16:uniqueId val="{00000001-3134-48F9-AB17-58103B94F2A6}"/>
              </c:ext>
            </c:extLst>
          </c:dPt>
          <c:dPt>
            <c:idx val="1"/>
            <c:bubble3D val="0"/>
            <c:spPr>
              <a:solidFill>
                <a:schemeClr val="tx1">
                  <a:lumMod val="95000"/>
                  <a:lumOff val="5000"/>
                </a:schemeClr>
              </a:solidFill>
              <a:ln w="19050">
                <a:solidFill>
                  <a:schemeClr val="bg1"/>
                </a:solidFill>
              </a:ln>
              <a:effectLst/>
            </c:spPr>
            <c:extLst>
              <c:ext xmlns:c16="http://schemas.microsoft.com/office/drawing/2014/chart" uri="{C3380CC4-5D6E-409C-BE32-E72D297353CC}">
                <c16:uniqueId val="{00000003-3134-48F9-AB17-58103B94F2A6}"/>
              </c:ext>
            </c:extLst>
          </c:dPt>
          <c:dPt>
            <c:idx val="2"/>
            <c:bubble3D val="0"/>
            <c:spPr>
              <a:solidFill>
                <a:schemeClr val="tx1">
                  <a:lumMod val="85000"/>
                  <a:lumOff val="15000"/>
                </a:schemeClr>
              </a:solidFill>
              <a:ln w="19050">
                <a:solidFill>
                  <a:schemeClr val="bg1"/>
                </a:solidFill>
              </a:ln>
              <a:effectLst/>
            </c:spPr>
            <c:extLst>
              <c:ext xmlns:c16="http://schemas.microsoft.com/office/drawing/2014/chart" uri="{C3380CC4-5D6E-409C-BE32-E72D297353CC}">
                <c16:uniqueId val="{00000005-3134-48F9-AB17-58103B94F2A6}"/>
              </c:ext>
            </c:extLst>
          </c:dPt>
          <c:dPt>
            <c:idx val="3"/>
            <c:bubble3D val="0"/>
            <c:spPr>
              <a:solidFill>
                <a:schemeClr val="tx1">
                  <a:lumMod val="75000"/>
                  <a:lumOff val="25000"/>
                </a:schemeClr>
              </a:solidFill>
              <a:ln w="19050">
                <a:solidFill>
                  <a:schemeClr val="bg1"/>
                </a:solidFill>
              </a:ln>
              <a:effectLst/>
            </c:spPr>
            <c:extLst>
              <c:ext xmlns:c16="http://schemas.microsoft.com/office/drawing/2014/chart" uri="{C3380CC4-5D6E-409C-BE32-E72D297353CC}">
                <c16:uniqueId val="{00000007-3134-48F9-AB17-58103B94F2A6}"/>
              </c:ext>
            </c:extLst>
          </c:dPt>
          <c:dPt>
            <c:idx val="4"/>
            <c:bubble3D val="0"/>
            <c:spPr>
              <a:solidFill>
                <a:schemeClr val="tx1">
                  <a:lumMod val="65000"/>
                  <a:lumOff val="35000"/>
                </a:schemeClr>
              </a:solidFill>
              <a:ln w="19050">
                <a:solidFill>
                  <a:schemeClr val="bg1"/>
                </a:solidFill>
              </a:ln>
              <a:effectLst/>
            </c:spPr>
            <c:extLst>
              <c:ext xmlns:c16="http://schemas.microsoft.com/office/drawing/2014/chart" uri="{C3380CC4-5D6E-409C-BE32-E72D297353CC}">
                <c16:uniqueId val="{00000009-3134-48F9-AB17-58103B94F2A6}"/>
              </c:ext>
            </c:extLst>
          </c:dPt>
          <c:dPt>
            <c:idx val="5"/>
            <c:bubble3D val="0"/>
            <c:spPr>
              <a:solidFill>
                <a:schemeClr val="tx1">
                  <a:lumMod val="50000"/>
                  <a:lumOff val="50000"/>
                </a:schemeClr>
              </a:solidFill>
              <a:ln w="19050">
                <a:solidFill>
                  <a:schemeClr val="bg1"/>
                </a:solidFill>
              </a:ln>
              <a:effectLst/>
            </c:spPr>
            <c:extLst>
              <c:ext xmlns:c16="http://schemas.microsoft.com/office/drawing/2014/chart" uri="{C3380CC4-5D6E-409C-BE32-E72D297353CC}">
                <c16:uniqueId val="{0000000B-3134-48F9-AB17-58103B94F2A6}"/>
              </c:ext>
            </c:extLst>
          </c:dPt>
          <c:dPt>
            <c:idx val="6"/>
            <c:bubble3D val="0"/>
            <c:spPr>
              <a:solidFill>
                <a:schemeClr val="bg1">
                  <a:lumMod val="65000"/>
                </a:schemeClr>
              </a:solidFill>
              <a:ln w="19050">
                <a:solidFill>
                  <a:schemeClr val="bg1"/>
                </a:solidFill>
              </a:ln>
              <a:effectLst/>
            </c:spPr>
            <c:extLst>
              <c:ext xmlns:c16="http://schemas.microsoft.com/office/drawing/2014/chart" uri="{C3380CC4-5D6E-409C-BE32-E72D297353CC}">
                <c16:uniqueId val="{0000000D-3134-48F9-AB17-58103B94F2A6}"/>
              </c:ext>
            </c:extLst>
          </c:dPt>
          <c:dPt>
            <c:idx val="7"/>
            <c:bubble3D val="0"/>
            <c:spPr>
              <a:solidFill>
                <a:schemeClr val="bg2">
                  <a:lumMod val="75000"/>
                </a:schemeClr>
              </a:solidFill>
              <a:ln w="19050">
                <a:solidFill>
                  <a:schemeClr val="bg1"/>
                </a:solidFill>
              </a:ln>
              <a:effectLst/>
            </c:spPr>
            <c:extLst>
              <c:ext xmlns:c16="http://schemas.microsoft.com/office/drawing/2014/chart" uri="{C3380CC4-5D6E-409C-BE32-E72D297353CC}">
                <c16:uniqueId val="{0000000F-3134-48F9-AB17-58103B94F2A6}"/>
              </c:ext>
            </c:extLst>
          </c:dPt>
          <c:dPt>
            <c:idx val="8"/>
            <c:bubble3D val="0"/>
            <c:spPr>
              <a:solidFill>
                <a:schemeClr val="bg2">
                  <a:lumMod val="85000"/>
                </a:schemeClr>
              </a:solidFill>
              <a:ln w="19050">
                <a:solidFill>
                  <a:schemeClr val="bg1"/>
                </a:solidFill>
              </a:ln>
              <a:effectLst/>
            </c:spPr>
            <c:extLst>
              <c:ext xmlns:c16="http://schemas.microsoft.com/office/drawing/2014/chart" uri="{C3380CC4-5D6E-409C-BE32-E72D297353CC}">
                <c16:uniqueId val="{00000011-3134-48F9-AB17-58103B94F2A6}"/>
              </c:ext>
            </c:extLst>
          </c:dPt>
          <c:dLbls>
            <c:dLbl>
              <c:idx val="0"/>
              <c:layout>
                <c:manualLayout>
                  <c:x val="0.13551486274720392"/>
                  <c:y val="6.8815679585518966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134-48F9-AB17-58103B94F2A6}"/>
                </c:ext>
              </c:extLst>
            </c:dLbl>
            <c:dLbl>
              <c:idx val="1"/>
              <c:layout>
                <c:manualLayout>
                  <c:x val="0.14463938492780515"/>
                  <c:y val="4.340060918758961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134-48F9-AB17-58103B94F2A6}"/>
                </c:ext>
              </c:extLst>
            </c:dLbl>
            <c:dLbl>
              <c:idx val="2"/>
              <c:layout>
                <c:manualLayout>
                  <c:x val="-0.12093770290127465"/>
                  <c:y val="8.7297869996306621E-2"/>
                </c:manualLayout>
              </c:layout>
              <c:tx>
                <c:rich>
                  <a:bodyPr/>
                  <a:lstStyle/>
                  <a:p>
                    <a:r>
                      <a:rPr lang="en-US" dirty="0"/>
                      <a:t>Transport</a:t>
                    </a:r>
                    <a:r>
                      <a:rPr lang="en-US" baseline="0" dirty="0"/>
                      <a:t>
</a:t>
                    </a:r>
                    <a:fld id="{3D130D7D-D747-4501-AA7E-44163ECD3B62}"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layout>
                    <c:manualLayout>
                      <c:w val="0.1975016937255942"/>
                      <c:h val="0.12573061358697232"/>
                    </c:manualLayout>
                  </c15:layout>
                  <c15:dlblFieldTable/>
                  <c15:showDataLabelsRange val="0"/>
                </c:ext>
                <c:ext xmlns:c16="http://schemas.microsoft.com/office/drawing/2014/chart" uri="{C3380CC4-5D6E-409C-BE32-E72D297353CC}">
                  <c16:uniqueId val="{00000005-3134-48F9-AB17-58103B94F2A6}"/>
                </c:ext>
              </c:extLst>
            </c:dLbl>
            <c:dLbl>
              <c:idx val="3"/>
              <c:layout>
                <c:manualLayout>
                  <c:x val="-0.11682411859553493"/>
                  <c:y val="3.142802734273730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134-48F9-AB17-58103B94F2A6}"/>
                </c:ext>
              </c:extLst>
            </c:dLbl>
            <c:dLbl>
              <c:idx val="4"/>
              <c:layout>
                <c:manualLayout>
                  <c:x val="-0.17153168663608467"/>
                  <c:y val="1.0475909945364174E-2"/>
                </c:manualLayout>
              </c:layout>
              <c:tx>
                <c:rich>
                  <a:bodyPr/>
                  <a:lstStyle/>
                  <a:p>
                    <a:r>
                      <a:rPr lang="en-US" dirty="0"/>
                      <a:t>FB &amp; T</a:t>
                    </a:r>
                    <a:r>
                      <a:rPr lang="en-US" baseline="0" dirty="0"/>
                      <a:t>
</a:t>
                    </a:r>
                    <a:fld id="{10E70F52-9B4B-4B13-9BA7-560081C89F69}" type="PERCENTAGE">
                      <a:rPr lang="en-US" baseline="0" dirty="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134-48F9-AB17-58103B94F2A6}"/>
                </c:ext>
              </c:extLst>
            </c:dLbl>
            <c:dLbl>
              <c:idx val="5"/>
              <c:layout>
                <c:manualLayout>
                  <c:x val="-0.1951095944876487"/>
                  <c:y val="-7.791984272006606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3134-48F9-AB17-58103B94F2A6}"/>
                </c:ext>
              </c:extLst>
            </c:dLbl>
            <c:dLbl>
              <c:idx val="6"/>
              <c:layout>
                <c:manualLayout>
                  <c:x val="-5.6956371039000947E-2"/>
                  <c:y val="-0.1039933073826009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3134-48F9-AB17-58103B94F2A6}"/>
                </c:ext>
              </c:extLst>
            </c:dLbl>
            <c:dLbl>
              <c:idx val="7"/>
              <c:layout>
                <c:manualLayout>
                  <c:x val="5.5370588244866278E-2"/>
                  <c:y val="-0.1063546185282293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3134-48F9-AB17-58103B94F2A6}"/>
                </c:ext>
              </c:extLst>
            </c:dLbl>
            <c:dLbl>
              <c:idx val="8"/>
              <c:layout>
                <c:manualLayout>
                  <c:x val="0.19604555077678121"/>
                  <c:y val="-6.774448404224044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3134-48F9-AB17-58103B94F2A6}"/>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'Asset Allocation'!$A$100:$A$108</c:f>
              <c:strCache>
                <c:ptCount val="9"/>
                <c:pt idx="0">
                  <c:v>Capital Goods</c:v>
                </c:pt>
                <c:pt idx="1">
                  <c:v>Banking &amp; Finance</c:v>
                </c:pt>
                <c:pt idx="2">
                  <c:v>Transportation</c:v>
                </c:pt>
                <c:pt idx="3">
                  <c:v>Materials</c:v>
                </c:pt>
                <c:pt idx="4">
                  <c:v>Food Beverage &amp; Tobacco</c:v>
                </c:pt>
                <c:pt idx="5">
                  <c:v>Diversified Financials</c:v>
                </c:pt>
                <c:pt idx="6">
                  <c:v>Real Estate</c:v>
                </c:pt>
                <c:pt idx="7">
                  <c:v>Utilities</c:v>
                </c:pt>
                <c:pt idx="8">
                  <c:v>Retailing</c:v>
                </c:pt>
              </c:strCache>
            </c:strRef>
          </c:cat>
          <c:val>
            <c:numRef>
              <c:f>'Asset Allocation'!$B$100:$B$108</c:f>
              <c:numCache>
                <c:formatCode>0%</c:formatCode>
                <c:ptCount val="9"/>
                <c:pt idx="0">
                  <c:v>0.29763388481455938</c:v>
                </c:pt>
                <c:pt idx="1">
                  <c:v>0.19439365220686292</c:v>
                </c:pt>
                <c:pt idx="2">
                  <c:v>0.13154119888840607</c:v>
                </c:pt>
                <c:pt idx="3">
                  <c:v>0.10682015618064505</c:v>
                </c:pt>
                <c:pt idx="4">
                  <c:v>6.271922902507944E-2</c:v>
                </c:pt>
                <c:pt idx="5">
                  <c:v>5.9670202129851767E-2</c:v>
                </c:pt>
                <c:pt idx="6">
                  <c:v>5.4850545639654649E-2</c:v>
                </c:pt>
                <c:pt idx="7">
                  <c:v>3.4243257226336477E-2</c:v>
                </c:pt>
                <c:pt idx="8">
                  <c:v>2.2003447663970898E-2</c:v>
                </c:pt>
              </c:numCache>
            </c:numRef>
          </c:val>
          <c:extLst>
            <c:ext xmlns:c16="http://schemas.microsoft.com/office/drawing/2014/chart" uri="{C3380CC4-5D6E-409C-BE32-E72D297353CC}">
              <c16:uniqueId val="{00000012-3134-48F9-AB17-58103B94F2A6}"/>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794832168967939"/>
          <c:y val="0.22664043801022096"/>
          <c:w val="0.54685174135914172"/>
          <c:h val="0.71122388481220644"/>
        </c:manualLayout>
      </c:layout>
      <c:doughnutChart>
        <c:varyColors val="1"/>
        <c:ser>
          <c:idx val="0"/>
          <c:order val="0"/>
          <c:dPt>
            <c:idx val="0"/>
            <c:bubble3D val="0"/>
            <c:spPr>
              <a:solidFill>
                <a:srgbClr val="A01F5C"/>
              </a:solidFill>
              <a:ln w="19050">
                <a:solidFill>
                  <a:schemeClr val="lt1"/>
                </a:solidFill>
              </a:ln>
              <a:effectLst/>
            </c:spPr>
            <c:extLst>
              <c:ext xmlns:c16="http://schemas.microsoft.com/office/drawing/2014/chart" uri="{C3380CC4-5D6E-409C-BE32-E72D297353CC}">
                <c16:uniqueId val="{00000001-B983-4B09-B11B-80C24F466218}"/>
              </c:ext>
            </c:extLst>
          </c:dPt>
          <c:dPt>
            <c:idx val="1"/>
            <c:bubble3D val="0"/>
            <c:spPr>
              <a:solidFill>
                <a:srgbClr val="262626"/>
              </a:solidFill>
              <a:ln w="19050">
                <a:solidFill>
                  <a:schemeClr val="lt1"/>
                </a:solidFill>
              </a:ln>
              <a:effectLst/>
            </c:spPr>
            <c:extLst>
              <c:ext xmlns:c16="http://schemas.microsoft.com/office/drawing/2014/chart" uri="{C3380CC4-5D6E-409C-BE32-E72D297353CC}">
                <c16:uniqueId val="{00000003-B983-4B09-B11B-80C24F466218}"/>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B983-4B09-B11B-80C24F466218}"/>
              </c:ext>
            </c:extLst>
          </c:dPt>
          <c:dLbls>
            <c:dLbl>
              <c:idx val="0"/>
              <c:layout>
                <c:manualLayout>
                  <c:x val="-0.32429962198535711"/>
                  <c:y val="-3.5549899095343729E-2"/>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40179"/>
                        <a:gd name="adj2" fmla="val -25483"/>
                      </a:avLst>
                    </a:prstGeom>
                    <a:noFill/>
                    <a:ln>
                      <a:noFill/>
                    </a:ln>
                  </c15:spPr>
                </c:ext>
                <c:ext xmlns:c16="http://schemas.microsoft.com/office/drawing/2014/chart" uri="{C3380CC4-5D6E-409C-BE32-E72D297353CC}">
                  <c16:uniqueId val="{00000001-B983-4B09-B11B-80C24F466218}"/>
                </c:ext>
              </c:extLst>
            </c:dLbl>
            <c:dLbl>
              <c:idx val="1"/>
              <c:layout>
                <c:manualLayout>
                  <c:x val="-0.11329770802747699"/>
                  <c:y val="-0.1792215058299475"/>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9241631464529532"/>
                      <c:h val="0.19777178566385253"/>
                    </c:manualLayout>
                  </c15:layout>
                </c:ext>
                <c:ext xmlns:c16="http://schemas.microsoft.com/office/drawing/2014/chart" uri="{C3380CC4-5D6E-409C-BE32-E72D297353CC}">
                  <c16:uniqueId val="{00000003-B983-4B09-B11B-80C24F466218}"/>
                </c:ext>
              </c:extLst>
            </c:dLbl>
            <c:dLbl>
              <c:idx val="2"/>
              <c:layout>
                <c:manualLayout>
                  <c:x val="0.15692601746504661"/>
                  <c:y val="-0.1609786768530617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983-4B09-B11B-80C24F466218}"/>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'Asset Allocation'!$G$1:$I$1</c:f>
              <c:strCache>
                <c:ptCount val="3"/>
                <c:pt idx="0">
                  <c:v>Equity</c:v>
                </c:pt>
                <c:pt idx="1">
                  <c:v>Fixed Income</c:v>
                </c:pt>
                <c:pt idx="2">
                  <c:v>Cash</c:v>
                </c:pt>
              </c:strCache>
            </c:strRef>
          </c:cat>
          <c:val>
            <c:numRef>
              <c:f>'Asset Allocation'!$G$71:$I$71</c:f>
              <c:numCache>
                <c:formatCode>0%</c:formatCode>
                <c:ptCount val="3"/>
                <c:pt idx="0">
                  <c:v>0.9638755737753667</c:v>
                </c:pt>
                <c:pt idx="1">
                  <c:v>0.03</c:v>
                </c:pt>
                <c:pt idx="2" formatCode="0.0%">
                  <c:v>6.1244262246332908E-3</c:v>
                </c:pt>
              </c:numCache>
            </c:numRef>
          </c:val>
          <c:extLst>
            <c:ext xmlns:c16="http://schemas.microsoft.com/office/drawing/2014/chart" uri="{C3380CC4-5D6E-409C-BE32-E72D297353CC}">
              <c16:uniqueId val="{00000006-0E06-4151-8007-8197F69BF0A0}"/>
            </c:ext>
          </c:extLst>
        </c:ser>
        <c:dLbls>
          <c:showLegendKey val="0"/>
          <c:showVal val="0"/>
          <c:showCatName val="0"/>
          <c:showSerName val="0"/>
          <c:showPercent val="0"/>
          <c:showBubbleSize val="0"/>
          <c:showLeaderLines val="0"/>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Returns!$J$1</c:f>
              <c:strCache>
                <c:ptCount val="1"/>
                <c:pt idx="0">
                  <c:v>EOF YTD</c:v>
                </c:pt>
              </c:strCache>
            </c:strRef>
          </c:tx>
          <c:spPr>
            <a:ln w="28575" cap="rnd">
              <a:solidFill>
                <a:srgbClr val="002060"/>
              </a:solidFill>
              <a:round/>
            </a:ln>
            <a:effectLst/>
          </c:spPr>
          <c:marker>
            <c:symbol val="none"/>
          </c:marker>
          <c:cat>
            <c:numRef>
              <c:f>Returns!$B$740:$B$770</c:f>
              <c:numCache>
                <c:formatCode>[$-409]dd\-mmm\-yy;@</c:formatCode>
                <c:ptCount val="31"/>
                <c:pt idx="0">
                  <c:v>46023</c:v>
                </c:pt>
                <c:pt idx="1">
                  <c:v>46024</c:v>
                </c:pt>
                <c:pt idx="2">
                  <c:v>46025</c:v>
                </c:pt>
                <c:pt idx="3">
                  <c:v>46026</c:v>
                </c:pt>
                <c:pt idx="4">
                  <c:v>46027</c:v>
                </c:pt>
                <c:pt idx="5">
                  <c:v>46028</c:v>
                </c:pt>
                <c:pt idx="6">
                  <c:v>46029</c:v>
                </c:pt>
                <c:pt idx="7">
                  <c:v>46030</c:v>
                </c:pt>
                <c:pt idx="8">
                  <c:v>46031</c:v>
                </c:pt>
                <c:pt idx="9">
                  <c:v>46032</c:v>
                </c:pt>
                <c:pt idx="10">
                  <c:v>46033</c:v>
                </c:pt>
                <c:pt idx="11">
                  <c:v>46034</c:v>
                </c:pt>
                <c:pt idx="12">
                  <c:v>46035</c:v>
                </c:pt>
                <c:pt idx="13">
                  <c:v>46036</c:v>
                </c:pt>
                <c:pt idx="14">
                  <c:v>46037</c:v>
                </c:pt>
                <c:pt idx="15">
                  <c:v>46038</c:v>
                </c:pt>
                <c:pt idx="16">
                  <c:v>46039</c:v>
                </c:pt>
                <c:pt idx="17">
                  <c:v>46040</c:v>
                </c:pt>
                <c:pt idx="18">
                  <c:v>46041</c:v>
                </c:pt>
                <c:pt idx="19">
                  <c:v>46042</c:v>
                </c:pt>
                <c:pt idx="20">
                  <c:v>46043</c:v>
                </c:pt>
                <c:pt idx="21">
                  <c:v>46044</c:v>
                </c:pt>
                <c:pt idx="22">
                  <c:v>46045</c:v>
                </c:pt>
                <c:pt idx="23">
                  <c:v>46046</c:v>
                </c:pt>
                <c:pt idx="24">
                  <c:v>46047</c:v>
                </c:pt>
                <c:pt idx="25">
                  <c:v>46048</c:v>
                </c:pt>
                <c:pt idx="26">
                  <c:v>46049</c:v>
                </c:pt>
                <c:pt idx="27">
                  <c:v>46050</c:v>
                </c:pt>
                <c:pt idx="28">
                  <c:v>46051</c:v>
                </c:pt>
                <c:pt idx="29">
                  <c:v>46052</c:v>
                </c:pt>
                <c:pt idx="30">
                  <c:v>46053</c:v>
                </c:pt>
              </c:numCache>
            </c:numRef>
          </c:cat>
          <c:val>
            <c:numRef>
              <c:f>Returns!$J$740:$J$770</c:f>
              <c:numCache>
                <c:formatCode>0.0000%</c:formatCode>
                <c:ptCount val="31"/>
                <c:pt idx="0">
                  <c:v>-4.1788986512525383E-5</c:v>
                </c:pt>
                <c:pt idx="1">
                  <c:v>2.5977078740897941E-2</c:v>
                </c:pt>
                <c:pt idx="2">
                  <c:v>2.5935289754385193E-2</c:v>
                </c:pt>
                <c:pt idx="3">
                  <c:v>2.589350076787289E-2</c:v>
                </c:pt>
                <c:pt idx="4">
                  <c:v>3.3598345156134135E-2</c:v>
                </c:pt>
                <c:pt idx="5">
                  <c:v>4.0754709096417763E-2</c:v>
                </c:pt>
                <c:pt idx="6">
                  <c:v>4.0822616199500672E-2</c:v>
                </c:pt>
                <c:pt idx="7">
                  <c:v>4.8428211744794725E-2</c:v>
                </c:pt>
                <c:pt idx="8">
                  <c:v>6.0735068272756765E-2</c:v>
                </c:pt>
                <c:pt idx="9">
                  <c:v>6.0688055662930118E-2</c:v>
                </c:pt>
                <c:pt idx="10">
                  <c:v>6.0641043053103472E-2</c:v>
                </c:pt>
                <c:pt idx="11">
                  <c:v>6.050000522362331E-2</c:v>
                </c:pt>
                <c:pt idx="12">
                  <c:v>6.7734723513618089E-2</c:v>
                </c:pt>
                <c:pt idx="13">
                  <c:v>7.3308329589736765E-2</c:v>
                </c:pt>
                <c:pt idx="14">
                  <c:v>7.3256093356595775E-2</c:v>
                </c:pt>
                <c:pt idx="15">
                  <c:v>7.5993271973171517E-2</c:v>
                </c:pt>
                <c:pt idx="16">
                  <c:v>7.5935812116716628E-2</c:v>
                </c:pt>
                <c:pt idx="17">
                  <c:v>7.5878352260261739E-2</c:v>
                </c:pt>
                <c:pt idx="18">
                  <c:v>6.5499012735193762E-2</c:v>
                </c:pt>
                <c:pt idx="19">
                  <c:v>7.1736018972199833E-2</c:v>
                </c:pt>
                <c:pt idx="20">
                  <c:v>7.9524441333486573E-2</c:v>
                </c:pt>
                <c:pt idx="21">
                  <c:v>8.3760799841201772E-2</c:v>
                </c:pt>
                <c:pt idx="22">
                  <c:v>8.8900845182252386E-2</c:v>
                </c:pt>
                <c:pt idx="23">
                  <c:v>8.8848608949111396E-2</c:v>
                </c:pt>
                <c:pt idx="24">
                  <c:v>8.8796372715970628E-2</c:v>
                </c:pt>
                <c:pt idx="25">
                  <c:v>8.4048099123475994E-2</c:v>
                </c:pt>
                <c:pt idx="26">
                  <c:v>7.7878999989552833E-2</c:v>
                </c:pt>
                <c:pt idx="27">
                  <c:v>7.7596924330592731E-2</c:v>
                </c:pt>
                <c:pt idx="28">
                  <c:v>7.4138885696674706E-2</c:v>
                </c:pt>
                <c:pt idx="29">
                  <c:v>7.3151620890314462E-2</c:v>
                </c:pt>
                <c:pt idx="30">
                  <c:v>7.3094161033859573E-2</c:v>
                </c:pt>
              </c:numCache>
            </c:numRef>
          </c:val>
          <c:smooth val="0"/>
          <c:extLst>
            <c:ext xmlns:c16="http://schemas.microsoft.com/office/drawing/2014/chart" uri="{C3380CC4-5D6E-409C-BE32-E72D297353CC}">
              <c16:uniqueId val="{00000000-ACE1-4BB8-ACAF-26D5CD3F630D}"/>
            </c:ext>
          </c:extLst>
        </c:ser>
        <c:ser>
          <c:idx val="1"/>
          <c:order val="1"/>
          <c:tx>
            <c:strRef>
              <c:f>Returns!$N$1</c:f>
              <c:strCache>
                <c:ptCount val="1"/>
                <c:pt idx="0">
                  <c:v>ASPI YTD</c:v>
                </c:pt>
              </c:strCache>
            </c:strRef>
          </c:tx>
          <c:spPr>
            <a:ln w="28575" cap="rnd">
              <a:solidFill>
                <a:srgbClr val="262626"/>
              </a:solidFill>
              <a:round/>
            </a:ln>
            <a:effectLst/>
          </c:spPr>
          <c:marker>
            <c:symbol val="none"/>
          </c:marker>
          <c:cat>
            <c:numRef>
              <c:f>Returns!$B$740:$B$770</c:f>
              <c:numCache>
                <c:formatCode>[$-409]dd\-mmm\-yy;@</c:formatCode>
                <c:ptCount val="31"/>
                <c:pt idx="0">
                  <c:v>46023</c:v>
                </c:pt>
                <c:pt idx="1">
                  <c:v>46024</c:v>
                </c:pt>
                <c:pt idx="2">
                  <c:v>46025</c:v>
                </c:pt>
                <c:pt idx="3">
                  <c:v>46026</c:v>
                </c:pt>
                <c:pt idx="4">
                  <c:v>46027</c:v>
                </c:pt>
                <c:pt idx="5">
                  <c:v>46028</c:v>
                </c:pt>
                <c:pt idx="6">
                  <c:v>46029</c:v>
                </c:pt>
                <c:pt idx="7">
                  <c:v>46030</c:v>
                </c:pt>
                <c:pt idx="8">
                  <c:v>46031</c:v>
                </c:pt>
                <c:pt idx="9">
                  <c:v>46032</c:v>
                </c:pt>
                <c:pt idx="10">
                  <c:v>46033</c:v>
                </c:pt>
                <c:pt idx="11">
                  <c:v>46034</c:v>
                </c:pt>
                <c:pt idx="12">
                  <c:v>46035</c:v>
                </c:pt>
                <c:pt idx="13">
                  <c:v>46036</c:v>
                </c:pt>
                <c:pt idx="14">
                  <c:v>46037</c:v>
                </c:pt>
                <c:pt idx="15">
                  <c:v>46038</c:v>
                </c:pt>
                <c:pt idx="16">
                  <c:v>46039</c:v>
                </c:pt>
                <c:pt idx="17">
                  <c:v>46040</c:v>
                </c:pt>
                <c:pt idx="18">
                  <c:v>46041</c:v>
                </c:pt>
                <c:pt idx="19">
                  <c:v>46042</c:v>
                </c:pt>
                <c:pt idx="20">
                  <c:v>46043</c:v>
                </c:pt>
                <c:pt idx="21">
                  <c:v>46044</c:v>
                </c:pt>
                <c:pt idx="22">
                  <c:v>46045</c:v>
                </c:pt>
                <c:pt idx="23">
                  <c:v>46046</c:v>
                </c:pt>
                <c:pt idx="24">
                  <c:v>46047</c:v>
                </c:pt>
                <c:pt idx="25">
                  <c:v>46048</c:v>
                </c:pt>
                <c:pt idx="26">
                  <c:v>46049</c:v>
                </c:pt>
                <c:pt idx="27">
                  <c:v>46050</c:v>
                </c:pt>
                <c:pt idx="28">
                  <c:v>46051</c:v>
                </c:pt>
                <c:pt idx="29">
                  <c:v>46052</c:v>
                </c:pt>
                <c:pt idx="30">
                  <c:v>46053</c:v>
                </c:pt>
              </c:numCache>
            </c:numRef>
          </c:cat>
          <c:val>
            <c:numRef>
              <c:f>Returns!$N$740:$N$770</c:f>
              <c:numCache>
                <c:formatCode>0.0000%</c:formatCode>
                <c:ptCount val="31"/>
                <c:pt idx="0">
                  <c:v>0</c:v>
                </c:pt>
                <c:pt idx="1">
                  <c:v>1.0597892267211639E-2</c:v>
                </c:pt>
                <c:pt idx="2">
                  <c:v>1.0597892267211639E-2</c:v>
                </c:pt>
                <c:pt idx="3">
                  <c:v>1.0597892267211639E-2</c:v>
                </c:pt>
                <c:pt idx="4">
                  <c:v>1.7257542881970789E-2</c:v>
                </c:pt>
                <c:pt idx="5">
                  <c:v>2.9552282478449099E-2</c:v>
                </c:pt>
                <c:pt idx="6">
                  <c:v>2.9552282478449099E-2</c:v>
                </c:pt>
                <c:pt idx="7">
                  <c:v>3.9904863396938994E-2</c:v>
                </c:pt>
                <c:pt idx="8">
                  <c:v>4.5525808300894033E-2</c:v>
                </c:pt>
                <c:pt idx="9">
                  <c:v>4.5525808300894033E-2</c:v>
                </c:pt>
                <c:pt idx="10">
                  <c:v>4.5525808300894033E-2</c:v>
                </c:pt>
                <c:pt idx="11">
                  <c:v>4.3501879173331481E-2</c:v>
                </c:pt>
                <c:pt idx="12">
                  <c:v>4.3470497000792419E-2</c:v>
                </c:pt>
                <c:pt idx="13">
                  <c:v>4.7930301520797691E-2</c:v>
                </c:pt>
                <c:pt idx="14">
                  <c:v>4.7930301520797691E-2</c:v>
                </c:pt>
                <c:pt idx="15">
                  <c:v>4.8942487085793962E-2</c:v>
                </c:pt>
                <c:pt idx="16">
                  <c:v>4.8942487085793962E-2</c:v>
                </c:pt>
                <c:pt idx="17">
                  <c:v>4.8942487085793962E-2</c:v>
                </c:pt>
                <c:pt idx="18">
                  <c:v>4.4357595878061984E-2</c:v>
                </c:pt>
                <c:pt idx="19">
                  <c:v>4.417504887441881E-2</c:v>
                </c:pt>
                <c:pt idx="20">
                  <c:v>5.2245129243720489E-2</c:v>
                </c:pt>
                <c:pt idx="21">
                  <c:v>5.2574421054166987E-2</c:v>
                </c:pt>
                <c:pt idx="22">
                  <c:v>5.8883563741833234E-2</c:v>
                </c:pt>
                <c:pt idx="23">
                  <c:v>5.8883563741833234E-2</c:v>
                </c:pt>
                <c:pt idx="24">
                  <c:v>5.8883563741833234E-2</c:v>
                </c:pt>
                <c:pt idx="25">
                  <c:v>5.8732398910729122E-2</c:v>
                </c:pt>
                <c:pt idx="26">
                  <c:v>5.9044894628830669E-2</c:v>
                </c:pt>
                <c:pt idx="27">
                  <c:v>6.0457092393094047E-2</c:v>
                </c:pt>
                <c:pt idx="28">
                  <c:v>5.6425146225453915E-2</c:v>
                </c:pt>
                <c:pt idx="29">
                  <c:v>5.2509888699368013E-2</c:v>
                </c:pt>
                <c:pt idx="30">
                  <c:v>5.2509888699368013E-2</c:v>
                </c:pt>
              </c:numCache>
            </c:numRef>
          </c:val>
          <c:smooth val="0"/>
          <c:extLst>
            <c:ext xmlns:c16="http://schemas.microsoft.com/office/drawing/2014/chart" uri="{C3380CC4-5D6E-409C-BE32-E72D297353CC}">
              <c16:uniqueId val="{00000001-ACE1-4BB8-ACAF-26D5CD3F630D}"/>
            </c:ext>
          </c:extLst>
        </c:ser>
        <c:ser>
          <c:idx val="2"/>
          <c:order val="2"/>
          <c:tx>
            <c:strRef>
              <c:f>Returns!$Q$1</c:f>
              <c:strCache>
                <c:ptCount val="1"/>
                <c:pt idx="0">
                  <c:v>S&amp;P SL20 YTD</c:v>
                </c:pt>
              </c:strCache>
            </c:strRef>
          </c:tx>
          <c:spPr>
            <a:ln w="28575" cap="rnd">
              <a:solidFill>
                <a:srgbClr val="767676"/>
              </a:solidFill>
              <a:round/>
            </a:ln>
            <a:effectLst/>
          </c:spPr>
          <c:marker>
            <c:symbol val="none"/>
          </c:marker>
          <c:cat>
            <c:numRef>
              <c:f>Returns!$B$740:$B$770</c:f>
              <c:numCache>
                <c:formatCode>[$-409]dd\-mmm\-yy;@</c:formatCode>
                <c:ptCount val="31"/>
                <c:pt idx="0">
                  <c:v>46023</c:v>
                </c:pt>
                <c:pt idx="1">
                  <c:v>46024</c:v>
                </c:pt>
                <c:pt idx="2">
                  <c:v>46025</c:v>
                </c:pt>
                <c:pt idx="3">
                  <c:v>46026</c:v>
                </c:pt>
                <c:pt idx="4">
                  <c:v>46027</c:v>
                </c:pt>
                <c:pt idx="5">
                  <c:v>46028</c:v>
                </c:pt>
                <c:pt idx="6">
                  <c:v>46029</c:v>
                </c:pt>
                <c:pt idx="7">
                  <c:v>46030</c:v>
                </c:pt>
                <c:pt idx="8">
                  <c:v>46031</c:v>
                </c:pt>
                <c:pt idx="9">
                  <c:v>46032</c:v>
                </c:pt>
                <c:pt idx="10">
                  <c:v>46033</c:v>
                </c:pt>
                <c:pt idx="11">
                  <c:v>46034</c:v>
                </c:pt>
                <c:pt idx="12">
                  <c:v>46035</c:v>
                </c:pt>
                <c:pt idx="13">
                  <c:v>46036</c:v>
                </c:pt>
                <c:pt idx="14">
                  <c:v>46037</c:v>
                </c:pt>
                <c:pt idx="15">
                  <c:v>46038</c:v>
                </c:pt>
                <c:pt idx="16">
                  <c:v>46039</c:v>
                </c:pt>
                <c:pt idx="17">
                  <c:v>46040</c:v>
                </c:pt>
                <c:pt idx="18">
                  <c:v>46041</c:v>
                </c:pt>
                <c:pt idx="19">
                  <c:v>46042</c:v>
                </c:pt>
                <c:pt idx="20">
                  <c:v>46043</c:v>
                </c:pt>
                <c:pt idx="21">
                  <c:v>46044</c:v>
                </c:pt>
                <c:pt idx="22">
                  <c:v>46045</c:v>
                </c:pt>
                <c:pt idx="23">
                  <c:v>46046</c:v>
                </c:pt>
                <c:pt idx="24">
                  <c:v>46047</c:v>
                </c:pt>
                <c:pt idx="25">
                  <c:v>46048</c:v>
                </c:pt>
                <c:pt idx="26">
                  <c:v>46049</c:v>
                </c:pt>
                <c:pt idx="27">
                  <c:v>46050</c:v>
                </c:pt>
                <c:pt idx="28">
                  <c:v>46051</c:v>
                </c:pt>
                <c:pt idx="29">
                  <c:v>46052</c:v>
                </c:pt>
                <c:pt idx="30">
                  <c:v>46053</c:v>
                </c:pt>
              </c:numCache>
            </c:numRef>
          </c:cat>
          <c:val>
            <c:numRef>
              <c:f>Returns!$Q$740:$Q$770</c:f>
              <c:numCache>
                <c:formatCode>0.0000%</c:formatCode>
                <c:ptCount val="31"/>
                <c:pt idx="0">
                  <c:v>0</c:v>
                </c:pt>
                <c:pt idx="1">
                  <c:v>4.6626974459915704E-3</c:v>
                </c:pt>
                <c:pt idx="2">
                  <c:v>4.6626974459915704E-3</c:v>
                </c:pt>
                <c:pt idx="3">
                  <c:v>4.6626974459915704E-3</c:v>
                </c:pt>
                <c:pt idx="4">
                  <c:v>1.1378216059427793E-2</c:v>
                </c:pt>
                <c:pt idx="5">
                  <c:v>3.3532119180560649E-2</c:v>
                </c:pt>
                <c:pt idx="6">
                  <c:v>3.3532119180560649E-2</c:v>
                </c:pt>
                <c:pt idx="7">
                  <c:v>4.8827585758877801E-2</c:v>
                </c:pt>
                <c:pt idx="8">
                  <c:v>5.6134264898382247E-2</c:v>
                </c:pt>
                <c:pt idx="9">
                  <c:v>5.6134264898382247E-2</c:v>
                </c:pt>
                <c:pt idx="10">
                  <c:v>5.6134264898382247E-2</c:v>
                </c:pt>
                <c:pt idx="11">
                  <c:v>5.6041693057761632E-2</c:v>
                </c:pt>
                <c:pt idx="12">
                  <c:v>5.4792785243074071E-2</c:v>
                </c:pt>
                <c:pt idx="13">
                  <c:v>6.2460007340784607E-2</c:v>
                </c:pt>
                <c:pt idx="14">
                  <c:v>6.2460007340784607E-2</c:v>
                </c:pt>
                <c:pt idx="15">
                  <c:v>6.5401193364710286E-2</c:v>
                </c:pt>
                <c:pt idx="16">
                  <c:v>6.5401193364710286E-2</c:v>
                </c:pt>
                <c:pt idx="17">
                  <c:v>6.5401193364710286E-2</c:v>
                </c:pt>
                <c:pt idx="18">
                  <c:v>6.2034501687405985E-2</c:v>
                </c:pt>
                <c:pt idx="19">
                  <c:v>6.2919618409128519E-2</c:v>
                </c:pt>
                <c:pt idx="20">
                  <c:v>7.5022168519727428E-2</c:v>
                </c:pt>
                <c:pt idx="21">
                  <c:v>7.4783430614969504E-2</c:v>
                </c:pt>
                <c:pt idx="22">
                  <c:v>7.9923603870477367E-2</c:v>
                </c:pt>
                <c:pt idx="23">
                  <c:v>7.9923603870477367E-2</c:v>
                </c:pt>
                <c:pt idx="24">
                  <c:v>7.9923603870477367E-2</c:v>
                </c:pt>
                <c:pt idx="25">
                  <c:v>8.2135583641093968E-2</c:v>
                </c:pt>
                <c:pt idx="26">
                  <c:v>8.3637845966953339E-2</c:v>
                </c:pt>
                <c:pt idx="27">
                  <c:v>8.3287047413022952E-2</c:v>
                </c:pt>
                <c:pt idx="28">
                  <c:v>8.0924029376130635E-2</c:v>
                </c:pt>
                <c:pt idx="29">
                  <c:v>7.8567507608755527E-2</c:v>
                </c:pt>
                <c:pt idx="30">
                  <c:v>7.8567507608755527E-2</c:v>
                </c:pt>
              </c:numCache>
            </c:numRef>
          </c:val>
          <c:smooth val="0"/>
          <c:extLst>
            <c:ext xmlns:c16="http://schemas.microsoft.com/office/drawing/2014/chart" uri="{C3380CC4-5D6E-409C-BE32-E72D297353CC}">
              <c16:uniqueId val="{00000002-ACE1-4BB8-ACAF-26D5CD3F630D}"/>
            </c:ext>
          </c:extLst>
        </c:ser>
        <c:dLbls>
          <c:showLegendKey val="0"/>
          <c:showVal val="0"/>
          <c:showCatName val="0"/>
          <c:showSerName val="0"/>
          <c:showPercent val="0"/>
          <c:showBubbleSize val="0"/>
        </c:dLbls>
        <c:smooth val="0"/>
        <c:axId val="995699824"/>
        <c:axId val="995700304"/>
      </c:lineChart>
      <c:dateAx>
        <c:axId val="995699824"/>
        <c:scaling>
          <c:orientation val="minMax"/>
        </c:scaling>
        <c:delete val="0"/>
        <c:axPos val="b"/>
        <c:numFmt formatCode="[$-409]dd\-mmm\-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5700304"/>
        <c:crosses val="autoZero"/>
        <c:auto val="1"/>
        <c:lblOffset val="100"/>
        <c:baseTimeUnit val="days"/>
        <c:majorUnit val="7"/>
        <c:majorTimeUnit val="days"/>
      </c:dateAx>
      <c:valAx>
        <c:axId val="995700304"/>
        <c:scaling>
          <c:orientation val="minMax"/>
          <c:min val="0"/>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5699824"/>
        <c:crosses val="autoZero"/>
        <c:crossBetween val="between"/>
        <c:majorUnit val="2.0000000000000004E-2"/>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4B2345-BFC0-4468-8F15-032DBCEBB952}"/>
              </a:ext>
            </a:extLst>
          </p:cNvPr>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7DEA3187-56D7-4E40-9C7B-A33787036CCD}"/>
              </a:ext>
            </a:extLst>
          </p:cNvPr>
          <p:cNvSpPr>
            <a:spLocks noGrp="1"/>
          </p:cNvSpPr>
          <p:nvPr>
            <p:ph type="dt" sz="quarter" idx="1"/>
          </p:nvPr>
        </p:nvSpPr>
        <p:spPr>
          <a:xfrm>
            <a:off x="4143587" y="1"/>
            <a:ext cx="3169920" cy="481727"/>
          </a:xfrm>
          <a:prstGeom prst="rect">
            <a:avLst/>
          </a:prstGeom>
        </p:spPr>
        <p:txBody>
          <a:bodyPr vert="horz" lIns="96661" tIns="48331" rIns="96661" bIns="48331" rtlCol="0"/>
          <a:lstStyle>
            <a:lvl1pPr algn="r">
              <a:defRPr sz="1300"/>
            </a:lvl1pPr>
          </a:lstStyle>
          <a:p>
            <a:fld id="{BEBFB6E3-F499-4767-9FEF-E5563E7FABD3}" type="datetimeFigureOut">
              <a:rPr lang="en-US" smtClean="0"/>
              <a:t>03/02/2026</a:t>
            </a:fld>
            <a:endParaRPr lang="en-US" dirty="0"/>
          </a:p>
        </p:txBody>
      </p:sp>
      <p:sp>
        <p:nvSpPr>
          <p:cNvPr id="4" name="Footer Placeholder 3">
            <a:extLst>
              <a:ext uri="{FF2B5EF4-FFF2-40B4-BE49-F238E27FC236}">
                <a16:creationId xmlns:a16="http://schemas.microsoft.com/office/drawing/2014/main" id="{FBFEA6AD-18D3-495C-9180-594F71C3EF1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5942B6BE-817B-4561-B351-BC546959F8B9}"/>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98C053D7-FC5D-400F-81B3-95A2266A9C72}" type="slidenum">
              <a:rPr lang="en-US" smtClean="0"/>
              <a:t>‹#›</a:t>
            </a:fld>
            <a:endParaRPr lang="en-US" dirty="0"/>
          </a:p>
        </p:txBody>
      </p:sp>
    </p:spTree>
    <p:extLst>
      <p:ext uri="{BB962C8B-B14F-4D97-AF65-F5344CB8AC3E}">
        <p14:creationId xmlns:p14="http://schemas.microsoft.com/office/powerpoint/2010/main" val="2682375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61" tIns="48331" rIns="96661" bIns="48331" rtlCol="0"/>
          <a:lstStyle>
            <a:lvl1pPr algn="r">
              <a:defRPr sz="1300"/>
            </a:lvl1pPr>
          </a:lstStyle>
          <a:p>
            <a:fld id="{2C50E830-B927-4CFE-812A-7A50C0A873A0}" type="datetimeFigureOut">
              <a:rPr lang="en-US" smtClean="0"/>
              <a:t>03/02/2026</a:t>
            </a:fld>
            <a:endParaRPr lang="en-US" dirty="0"/>
          </a:p>
        </p:txBody>
      </p:sp>
      <p:sp>
        <p:nvSpPr>
          <p:cNvPr id="4" name="Slide Image Placeholder 3"/>
          <p:cNvSpPr>
            <a:spLocks noGrp="1" noRot="1" noChangeAspect="1"/>
          </p:cNvSpPr>
          <p:nvPr>
            <p:ph type="sldImg" idx="2"/>
          </p:nvPr>
        </p:nvSpPr>
        <p:spPr>
          <a:xfrm>
            <a:off x="2535238" y="1200150"/>
            <a:ext cx="224472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B4618B3-0336-4BD4-8FA8-36CA6D3A43AD}" type="slidenum">
              <a:rPr lang="en-US" smtClean="0"/>
              <a:t>‹#›</a:t>
            </a:fld>
            <a:endParaRPr lang="en-US" dirty="0"/>
          </a:p>
        </p:txBody>
      </p:sp>
    </p:spTree>
    <p:extLst>
      <p:ext uri="{BB962C8B-B14F-4D97-AF65-F5344CB8AC3E}">
        <p14:creationId xmlns:p14="http://schemas.microsoft.com/office/powerpoint/2010/main" val="1723953176"/>
      </p:ext>
    </p:extLst>
  </p:cSld>
  <p:clrMap bg1="lt1" tx1="dk1" bg2="lt2" tx2="dk2" accent1="accent1" accent2="accent2" accent3="accent3" accent4="accent4" accent5="accent5" accent6="accent6" hlink="hlink" folHlink="folHlink"/>
  <p:notesStyle>
    <a:lvl1pPr marL="0" algn="l" defTabSz="839876" rtl="0" eaLnBrk="1" latinLnBrk="0" hangingPunct="1">
      <a:defRPr sz="1102" kern="1200">
        <a:solidFill>
          <a:schemeClr val="tx1"/>
        </a:solidFill>
        <a:latin typeface="+mn-lt"/>
        <a:ea typeface="+mn-ea"/>
        <a:cs typeface="+mn-cs"/>
      </a:defRPr>
    </a:lvl1pPr>
    <a:lvl2pPr marL="419938" algn="l" defTabSz="839876" rtl="0" eaLnBrk="1" latinLnBrk="0" hangingPunct="1">
      <a:defRPr sz="1102" kern="1200">
        <a:solidFill>
          <a:schemeClr val="tx1"/>
        </a:solidFill>
        <a:latin typeface="+mn-lt"/>
        <a:ea typeface="+mn-ea"/>
        <a:cs typeface="+mn-cs"/>
      </a:defRPr>
    </a:lvl2pPr>
    <a:lvl3pPr marL="839876" algn="l" defTabSz="839876" rtl="0" eaLnBrk="1" latinLnBrk="0" hangingPunct="1">
      <a:defRPr sz="1102" kern="1200">
        <a:solidFill>
          <a:schemeClr val="tx1"/>
        </a:solidFill>
        <a:latin typeface="+mn-lt"/>
        <a:ea typeface="+mn-ea"/>
        <a:cs typeface="+mn-cs"/>
      </a:defRPr>
    </a:lvl3pPr>
    <a:lvl4pPr marL="1259815" algn="l" defTabSz="839876" rtl="0" eaLnBrk="1" latinLnBrk="0" hangingPunct="1">
      <a:defRPr sz="1102" kern="1200">
        <a:solidFill>
          <a:schemeClr val="tx1"/>
        </a:solidFill>
        <a:latin typeface="+mn-lt"/>
        <a:ea typeface="+mn-ea"/>
        <a:cs typeface="+mn-cs"/>
      </a:defRPr>
    </a:lvl4pPr>
    <a:lvl5pPr marL="1679753" algn="l" defTabSz="839876" rtl="0" eaLnBrk="1" latinLnBrk="0" hangingPunct="1">
      <a:defRPr sz="1102" kern="1200">
        <a:solidFill>
          <a:schemeClr val="tx1"/>
        </a:solidFill>
        <a:latin typeface="+mn-lt"/>
        <a:ea typeface="+mn-ea"/>
        <a:cs typeface="+mn-cs"/>
      </a:defRPr>
    </a:lvl5pPr>
    <a:lvl6pPr marL="2099691" algn="l" defTabSz="839876" rtl="0" eaLnBrk="1" latinLnBrk="0" hangingPunct="1">
      <a:defRPr sz="1102" kern="1200">
        <a:solidFill>
          <a:schemeClr val="tx1"/>
        </a:solidFill>
        <a:latin typeface="+mn-lt"/>
        <a:ea typeface="+mn-ea"/>
        <a:cs typeface="+mn-cs"/>
      </a:defRPr>
    </a:lvl6pPr>
    <a:lvl7pPr marL="2519629" algn="l" defTabSz="839876" rtl="0" eaLnBrk="1" latinLnBrk="0" hangingPunct="1">
      <a:defRPr sz="1102" kern="1200">
        <a:solidFill>
          <a:schemeClr val="tx1"/>
        </a:solidFill>
        <a:latin typeface="+mn-lt"/>
        <a:ea typeface="+mn-ea"/>
        <a:cs typeface="+mn-cs"/>
      </a:defRPr>
    </a:lvl7pPr>
    <a:lvl8pPr marL="2939567" algn="l" defTabSz="839876" rtl="0" eaLnBrk="1" latinLnBrk="0" hangingPunct="1">
      <a:defRPr sz="1102" kern="1200">
        <a:solidFill>
          <a:schemeClr val="tx1"/>
        </a:solidFill>
        <a:latin typeface="+mn-lt"/>
        <a:ea typeface="+mn-ea"/>
        <a:cs typeface="+mn-cs"/>
      </a:defRPr>
    </a:lvl8pPr>
    <a:lvl9pPr marL="3359506" algn="l" defTabSz="839876" rtl="0" eaLnBrk="1" latinLnBrk="0" hangingPunct="1">
      <a:defRPr sz="110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D04DD-615D-A58A-82AD-52520A2B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642EA8-502A-1183-10FB-C382B67BE8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31492D-CE1E-B02A-699D-646F3CFFA1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4E6E0B-3691-DEE3-E29A-BB1039CCE7CD}"/>
              </a:ext>
            </a:extLst>
          </p:cNvPr>
          <p:cNvSpPr>
            <a:spLocks noGrp="1"/>
          </p:cNvSpPr>
          <p:nvPr>
            <p:ph type="sldNum" sz="quarter" idx="5"/>
          </p:nvPr>
        </p:nvSpPr>
        <p:spPr/>
        <p:txBody>
          <a:bodyPr/>
          <a:lstStyle/>
          <a:p>
            <a:fld id="{AB4618B3-0336-4BD4-8FA8-36CA6D3A43AD}" type="slidenum">
              <a:rPr lang="en-US" smtClean="0"/>
              <a:t>1</a:t>
            </a:fld>
            <a:endParaRPr lang="en-US" dirty="0"/>
          </a:p>
        </p:txBody>
      </p:sp>
    </p:spTree>
    <p:extLst>
      <p:ext uri="{BB962C8B-B14F-4D97-AF65-F5344CB8AC3E}">
        <p14:creationId xmlns:p14="http://schemas.microsoft.com/office/powerpoint/2010/main" val="160342315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10.xml"/><Relationship Id="rId7"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10" Type="http://schemas.openxmlformats.org/officeDocument/2006/relationships/image" Target="../media/image2.tiff"/><Relationship Id="rId4" Type="http://schemas.openxmlformats.org/officeDocument/2006/relationships/tags" Target="../tags/tag11.xml"/><Relationship Id="rId9"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18.xml"/><Relationship Id="rId7"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9"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1239" hidden="1"/>
          <p:cNvGraphicFramePr>
            <a:graphicFrameLocks noChangeAspect="1"/>
          </p:cNvGraphicFramePr>
          <p:nvPr>
            <p:custDataLst>
              <p:tags r:id="rId1"/>
            </p:custDataLst>
          </p:nvPr>
        </p:nvGraphicFramePr>
        <p:xfrm>
          <a:off x="2" y="0"/>
          <a:ext cx="121488" cy="233962"/>
        </p:xfrm>
        <a:graphic>
          <a:graphicData uri="http://schemas.openxmlformats.org/presentationml/2006/ole">
            <mc:AlternateContent xmlns:mc="http://schemas.openxmlformats.org/markup-compatibility/2006">
              <mc:Choice xmlns:v="urn:schemas-microsoft-com:vml" Requires="v">
                <p:oleObj name="think-cell Slide" r:id="rId8" imgW="360" imgH="360" progId="TCLayout.ActiveDocument.1">
                  <p:embed/>
                </p:oleObj>
              </mc:Choice>
              <mc:Fallback>
                <p:oleObj name="think-cell Slide" r:id="rId8" imgW="360" imgH="360" progId="TCLayout.ActiveDocument.1">
                  <p:embed/>
                  <p:pic>
                    <p:nvPicPr>
                      <p:cNvPr id="4" name="Object 1239"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 y="0"/>
                        <a:ext cx="121488" cy="23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Working Draft Text" hidden="1"/>
          <p:cNvSpPr txBox="1">
            <a:spLocks noChangeArrowheads="1"/>
          </p:cNvSpPr>
          <p:nvPr>
            <p:custDataLst>
              <p:tags r:id="rId2"/>
            </p:custDataLst>
          </p:nvPr>
        </p:nvSpPr>
        <p:spPr bwMode="gray">
          <a:xfrm>
            <a:off x="389982" y="177819"/>
            <a:ext cx="1796967" cy="250838"/>
          </a:xfrm>
          <a:prstGeom prst="rect">
            <a:avLst/>
          </a:prstGeom>
          <a:noFill/>
          <a:ln w="9525">
            <a:noFill/>
            <a:miter lim="800000"/>
            <a:headEnd/>
            <a:tailEnd/>
          </a:ln>
          <a:effectLst/>
        </p:spPr>
        <p:txBody>
          <a:bodyPr wrap="none" lIns="0" tIns="0" rIns="0" bIns="0">
            <a:spAutoFit/>
          </a:bodyPr>
          <a:lstStyle/>
          <a:p>
            <a:pPr>
              <a:defRPr/>
            </a:pPr>
            <a:r>
              <a:rPr lang="en-GB" sz="1630" b="1" dirty="0">
                <a:solidFill>
                  <a:schemeClr val="bg1"/>
                </a:solidFill>
                <a:latin typeface="Helvetica" panose="020B0604020202030204" pitchFamily="34" charset="0"/>
              </a:rPr>
              <a:t>WORKING DRAFT</a:t>
            </a:r>
          </a:p>
        </p:txBody>
      </p:sp>
      <p:sp>
        <p:nvSpPr>
          <p:cNvPr id="12" name="Working Draft" hidden="1"/>
          <p:cNvSpPr txBox="1">
            <a:spLocks noChangeArrowheads="1"/>
          </p:cNvSpPr>
          <p:nvPr>
            <p:custDataLst>
              <p:tags r:id="rId3"/>
            </p:custDataLst>
          </p:nvPr>
        </p:nvSpPr>
        <p:spPr bwMode="gray">
          <a:xfrm>
            <a:off x="389980" y="407103"/>
            <a:ext cx="5580246" cy="250838"/>
          </a:xfrm>
          <a:prstGeom prst="rect">
            <a:avLst/>
          </a:prstGeom>
          <a:noFill/>
          <a:ln w="9525">
            <a:noFill/>
            <a:miter lim="800000"/>
            <a:headEnd/>
            <a:tailEnd/>
          </a:ln>
          <a:effectLst/>
        </p:spPr>
        <p:txBody>
          <a:bodyPr wrap="none" lIns="0" tIns="0" rIns="0" bIns="0">
            <a:spAutoFit/>
          </a:bodyPr>
          <a:lstStyle/>
          <a:p>
            <a:pPr>
              <a:defRPr/>
            </a:pPr>
            <a:r>
              <a:rPr lang="en-GB" sz="1630" dirty="0">
                <a:solidFill>
                  <a:schemeClr val="bg1"/>
                </a:solidFill>
                <a:latin typeface="Helvetica" panose="020B0604020202030204" pitchFamily="34" charset="0"/>
              </a:rPr>
              <a:t>Last Modified 18/10/2011 22:51:53 Sri Lanka Standard Time</a:t>
            </a:r>
          </a:p>
        </p:txBody>
      </p:sp>
      <p:sp>
        <p:nvSpPr>
          <p:cNvPr id="13" name="Printed" hidden="1"/>
          <p:cNvSpPr txBox="1">
            <a:spLocks noChangeArrowheads="1"/>
          </p:cNvSpPr>
          <p:nvPr>
            <p:custDataLst>
              <p:tags r:id="rId4"/>
            </p:custDataLst>
          </p:nvPr>
        </p:nvSpPr>
        <p:spPr bwMode="gray">
          <a:xfrm>
            <a:off x="389981" y="638729"/>
            <a:ext cx="663643" cy="250838"/>
          </a:xfrm>
          <a:prstGeom prst="rect">
            <a:avLst/>
          </a:prstGeom>
          <a:noFill/>
          <a:ln w="9525">
            <a:noFill/>
            <a:miter lim="800000"/>
            <a:headEnd/>
            <a:tailEnd/>
          </a:ln>
          <a:effectLst/>
        </p:spPr>
        <p:txBody>
          <a:bodyPr wrap="none" lIns="0" tIns="0" rIns="0" bIns="0">
            <a:spAutoFit/>
          </a:bodyPr>
          <a:lstStyle/>
          <a:p>
            <a:pPr>
              <a:defRPr/>
            </a:pPr>
            <a:r>
              <a:rPr lang="en-GB" sz="1630" dirty="0">
                <a:solidFill>
                  <a:schemeClr val="bg1"/>
                </a:solidFill>
                <a:latin typeface="Helvetica" panose="020B0604020202030204" pitchFamily="34" charset="0"/>
              </a:rPr>
              <a:t>Printed</a:t>
            </a:r>
          </a:p>
        </p:txBody>
      </p:sp>
      <p:grpSp>
        <p:nvGrpSpPr>
          <p:cNvPr id="17" name="McK Title Elements">
            <a:extLst>
              <a:ext uri="{FF2B5EF4-FFF2-40B4-BE49-F238E27FC236}">
                <a16:creationId xmlns:a16="http://schemas.microsoft.com/office/drawing/2014/main" id="{67CAD3D9-0372-44BA-8C9E-8483051E197B}"/>
              </a:ext>
            </a:extLst>
          </p:cNvPr>
          <p:cNvGrpSpPr>
            <a:grpSpLocks/>
          </p:cNvGrpSpPr>
          <p:nvPr userDrawn="1"/>
        </p:nvGrpSpPr>
        <p:grpSpPr bwMode="auto">
          <a:xfrm>
            <a:off x="389978" y="8226208"/>
            <a:ext cx="4049196" cy="858649"/>
            <a:chOff x="321" y="3516"/>
            <a:chExt cx="3333" cy="367"/>
          </a:xfrm>
        </p:grpSpPr>
        <p:sp>
          <p:nvSpPr>
            <p:cNvPr id="20" name="McK Document type" hidden="1">
              <a:extLst>
                <a:ext uri="{FF2B5EF4-FFF2-40B4-BE49-F238E27FC236}">
                  <a16:creationId xmlns:a16="http://schemas.microsoft.com/office/drawing/2014/main" id="{E6D042FE-D067-466C-8825-1CB9C305A90B}"/>
                </a:ext>
              </a:extLst>
            </p:cNvPr>
            <p:cNvSpPr txBox="1">
              <a:spLocks noChangeArrowheads="1"/>
            </p:cNvSpPr>
            <p:nvPr userDrawn="1">
              <p:custDataLst>
                <p:tags r:id="rId5"/>
              </p:custDataLst>
            </p:nvPr>
          </p:nvSpPr>
          <p:spPr bwMode="gray">
            <a:xfrm>
              <a:off x="321" y="3516"/>
              <a:ext cx="3333" cy="167"/>
            </a:xfrm>
            <a:prstGeom prst="rect">
              <a:avLst/>
            </a:prstGeom>
            <a:noFill/>
            <a:ln w="9525">
              <a:noFill/>
              <a:miter lim="800000"/>
              <a:headEnd/>
              <a:tailEnd/>
            </a:ln>
            <a:effectLst/>
          </p:spPr>
          <p:txBody>
            <a:bodyPr lIns="0" tIns="0" rIns="0" bIns="0" anchor="b">
              <a:spAutoFit/>
            </a:bodyPr>
            <a:lstStyle/>
            <a:p>
              <a:pPr>
                <a:defRPr/>
              </a:pPr>
              <a:r>
                <a:rPr lang="en-GB" sz="2540" dirty="0">
                  <a:latin typeface="Helvetica" panose="020B0604020202030204" pitchFamily="34" charset="0"/>
                </a:rPr>
                <a:t>Document type</a:t>
              </a:r>
            </a:p>
          </p:txBody>
        </p:sp>
        <p:sp>
          <p:nvSpPr>
            <p:cNvPr id="21" name="McK Date" hidden="1">
              <a:extLst>
                <a:ext uri="{FF2B5EF4-FFF2-40B4-BE49-F238E27FC236}">
                  <a16:creationId xmlns:a16="http://schemas.microsoft.com/office/drawing/2014/main" id="{45CC39DF-692F-48A4-ABDA-668620609773}"/>
                </a:ext>
              </a:extLst>
            </p:cNvPr>
            <p:cNvSpPr txBox="1">
              <a:spLocks noChangeArrowheads="1"/>
            </p:cNvSpPr>
            <p:nvPr userDrawn="1">
              <p:custDataLst>
                <p:tags r:id="rId6"/>
              </p:custDataLst>
            </p:nvPr>
          </p:nvSpPr>
          <p:spPr bwMode="gray">
            <a:xfrm>
              <a:off x="321" y="3716"/>
              <a:ext cx="3333" cy="167"/>
            </a:xfrm>
            <a:prstGeom prst="rect">
              <a:avLst/>
            </a:prstGeom>
            <a:noFill/>
            <a:ln w="9525">
              <a:noFill/>
              <a:miter lim="800000"/>
              <a:headEnd/>
              <a:tailEnd/>
            </a:ln>
            <a:effectLst/>
          </p:spPr>
          <p:txBody>
            <a:bodyPr lIns="0" tIns="0" rIns="0" bIns="0">
              <a:spAutoFit/>
            </a:bodyPr>
            <a:lstStyle/>
            <a:p>
              <a:pPr>
                <a:defRPr/>
              </a:pPr>
              <a:r>
                <a:rPr lang="en-GB" sz="2540" dirty="0">
                  <a:latin typeface="Helvetica" panose="020B0604020202030204" pitchFamily="34" charset="0"/>
                </a:rPr>
                <a:t>Date</a:t>
              </a:r>
            </a:p>
          </p:txBody>
        </p:sp>
      </p:grpSp>
      <p:sp>
        <p:nvSpPr>
          <p:cNvPr id="22" name="Rectangle 1027">
            <a:extLst>
              <a:ext uri="{FF2B5EF4-FFF2-40B4-BE49-F238E27FC236}">
                <a16:creationId xmlns:a16="http://schemas.microsoft.com/office/drawing/2014/main" id="{3DE3152A-D0B3-4CE6-B7A4-62421C2F2979}"/>
              </a:ext>
            </a:extLst>
          </p:cNvPr>
          <p:cNvSpPr>
            <a:spLocks noGrp="1" noChangeArrowheads="1"/>
          </p:cNvSpPr>
          <p:nvPr>
            <p:ph type="subTitle" idx="1" hasCustomPrompt="1"/>
          </p:nvPr>
        </p:nvSpPr>
        <p:spPr>
          <a:xfrm>
            <a:off x="3185062" y="8250864"/>
            <a:ext cx="3449414" cy="238138"/>
          </a:xfrm>
          <a:prstGeom prst="rect">
            <a:avLst/>
          </a:prstGeom>
        </p:spPr>
        <p:txBody>
          <a:bodyPr anchor="ctr"/>
          <a:lstStyle>
            <a:lvl1pPr algn="r">
              <a:defRPr sz="1902">
                <a:solidFill>
                  <a:schemeClr val="tx1">
                    <a:lumMod val="50000"/>
                    <a:lumOff val="50000"/>
                  </a:schemeClr>
                </a:solidFill>
              </a:defRPr>
            </a:lvl1pPr>
          </a:lstStyle>
          <a:p>
            <a:r>
              <a:rPr lang="en-GB" dirty="0"/>
              <a:t>&lt;Date&gt;</a:t>
            </a:r>
          </a:p>
        </p:txBody>
      </p:sp>
      <p:sp>
        <p:nvSpPr>
          <p:cNvPr id="23" name="Rectangle 1026">
            <a:extLst>
              <a:ext uri="{FF2B5EF4-FFF2-40B4-BE49-F238E27FC236}">
                <a16:creationId xmlns:a16="http://schemas.microsoft.com/office/drawing/2014/main" id="{8B31C2E5-36FF-40E3-9348-A225B93D92F5}"/>
              </a:ext>
            </a:extLst>
          </p:cNvPr>
          <p:cNvSpPr>
            <a:spLocks noGrp="1" noChangeArrowheads="1"/>
          </p:cNvSpPr>
          <p:nvPr>
            <p:ph type="ctrTitle" hasCustomPrompt="1"/>
          </p:nvPr>
        </p:nvSpPr>
        <p:spPr>
          <a:xfrm>
            <a:off x="2733685" y="1166603"/>
            <a:ext cx="3900790" cy="1977858"/>
          </a:xfrm>
          <a:prstGeom prst="rect">
            <a:avLst/>
          </a:prstGeom>
        </p:spPr>
        <p:txBody>
          <a:bodyPr lIns="36000" rIns="36000" anchor="t">
            <a:noAutofit/>
          </a:bodyPr>
          <a:lstStyle>
            <a:lvl1pPr algn="r">
              <a:defRPr sz="4356" b="1">
                <a:solidFill>
                  <a:srgbClr val="161C4A"/>
                </a:solidFill>
              </a:defRPr>
            </a:lvl1pPr>
          </a:lstStyle>
          <a:p>
            <a:r>
              <a:rPr lang="en-GB" dirty="0"/>
              <a:t>&lt;Document Title&gt;</a:t>
            </a:r>
          </a:p>
        </p:txBody>
      </p:sp>
      <p:sp>
        <p:nvSpPr>
          <p:cNvPr id="24" name="Rectangle 23">
            <a:extLst>
              <a:ext uri="{FF2B5EF4-FFF2-40B4-BE49-F238E27FC236}">
                <a16:creationId xmlns:a16="http://schemas.microsoft.com/office/drawing/2014/main" id="{D93BF94A-9F6B-46E1-B29A-8FC26BF9092C}"/>
              </a:ext>
            </a:extLst>
          </p:cNvPr>
          <p:cNvSpPr/>
          <p:nvPr userDrawn="1"/>
        </p:nvSpPr>
        <p:spPr>
          <a:xfrm>
            <a:off x="2" y="2"/>
            <a:ext cx="1343005" cy="8488995"/>
          </a:xfrm>
          <a:prstGeom prst="rect">
            <a:avLst/>
          </a:prstGeom>
          <a:solidFill>
            <a:srgbClr val="161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70" dirty="0">
              <a:latin typeface="Trebuchet MS" panose="020B0603020202020204" pitchFamily="34" charset="0"/>
            </a:endParaRPr>
          </a:p>
        </p:txBody>
      </p:sp>
      <p:sp>
        <p:nvSpPr>
          <p:cNvPr id="26" name="Rectangle 25">
            <a:extLst>
              <a:ext uri="{FF2B5EF4-FFF2-40B4-BE49-F238E27FC236}">
                <a16:creationId xmlns:a16="http://schemas.microsoft.com/office/drawing/2014/main" id="{7D363D3F-4973-4B2C-A915-39AB4AF21C57}"/>
              </a:ext>
            </a:extLst>
          </p:cNvPr>
          <p:cNvSpPr/>
          <p:nvPr userDrawn="1"/>
        </p:nvSpPr>
        <p:spPr>
          <a:xfrm>
            <a:off x="3465174" y="8932639"/>
            <a:ext cx="3169302" cy="813779"/>
          </a:xfrm>
          <a:prstGeom prst="rect">
            <a:avLst/>
          </a:prstGeom>
          <a:noFill/>
          <a:ln>
            <a:noFill/>
          </a:ln>
        </p:spPr>
        <p:txBody>
          <a:bodyPr lIns="0" tIns="0" rIns="0" bIns="0" anchor="ctr">
            <a:noAutofit/>
          </a:bodyPr>
          <a:lstStyle/>
          <a:p>
            <a:pPr algn="r"/>
            <a:r>
              <a:rPr lang="en-GB" sz="1813" b="1" dirty="0">
                <a:solidFill>
                  <a:schemeClr val="tx1">
                    <a:lumMod val="50000"/>
                    <a:lumOff val="50000"/>
                  </a:schemeClr>
                </a:solidFill>
                <a:latin typeface="Trebuchet MS" panose="020B0603020202020204" pitchFamily="34" charset="0"/>
                <a:ea typeface="Open Sans" panose="020B0606030504020204" pitchFamily="34" charset="0"/>
                <a:cs typeface="Open Sans" panose="020B0606030504020204" pitchFamily="34" charset="0"/>
              </a:rPr>
              <a:t>STRICTLY CONFIDENTIAL – NOT FOR ONWARD DISTRIBUTION</a:t>
            </a:r>
          </a:p>
          <a:p>
            <a:pPr algn="r"/>
            <a:r>
              <a:rPr lang="en-GB" sz="1451" dirty="0">
                <a:solidFill>
                  <a:schemeClr val="tx1">
                    <a:lumMod val="50000"/>
                    <a:lumOff val="50000"/>
                  </a:schemeClr>
                </a:solidFill>
                <a:latin typeface="Trebuchet MS" panose="020B0603020202020204" pitchFamily="34" charset="0"/>
                <a:ea typeface="Open Sans" panose="020B0606030504020204" pitchFamily="34" charset="0"/>
                <a:cs typeface="Open Sans" panose="020B0606030504020204" pitchFamily="34" charset="0"/>
              </a:rPr>
              <a:t>Any use of this material without specific permission of Asia Securities Pvt Ltd Sri Lanka is strictly prohibited</a:t>
            </a:r>
          </a:p>
        </p:txBody>
      </p:sp>
      <p:cxnSp>
        <p:nvCxnSpPr>
          <p:cNvPr id="27" name="Straight Connector 26">
            <a:extLst>
              <a:ext uri="{FF2B5EF4-FFF2-40B4-BE49-F238E27FC236}">
                <a16:creationId xmlns:a16="http://schemas.microsoft.com/office/drawing/2014/main" id="{ED39A6F5-04E2-4EA2-8603-F459015BADAA}"/>
              </a:ext>
            </a:extLst>
          </p:cNvPr>
          <p:cNvCxnSpPr/>
          <p:nvPr userDrawn="1"/>
        </p:nvCxnSpPr>
        <p:spPr>
          <a:xfrm>
            <a:off x="142850" y="5053604"/>
            <a:ext cx="1038431"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28" name="Text Placeholder 2">
            <a:extLst>
              <a:ext uri="{FF2B5EF4-FFF2-40B4-BE49-F238E27FC236}">
                <a16:creationId xmlns:a16="http://schemas.microsoft.com/office/drawing/2014/main" id="{E0CBA265-3A3F-4B36-A2BD-DE7BA5E86141}"/>
              </a:ext>
            </a:extLst>
          </p:cNvPr>
          <p:cNvSpPr>
            <a:spLocks noGrp="1"/>
          </p:cNvSpPr>
          <p:nvPr>
            <p:ph type="body" sz="quarter" idx="10" hasCustomPrompt="1"/>
          </p:nvPr>
        </p:nvSpPr>
        <p:spPr>
          <a:xfrm>
            <a:off x="144869" y="4123346"/>
            <a:ext cx="1012484" cy="807121"/>
          </a:xfrm>
          <a:prstGeom prst="rect">
            <a:avLst/>
          </a:prstGeom>
        </p:spPr>
        <p:txBody>
          <a:bodyPr lIns="36000" rIns="36000" bIns="36000" anchor="b"/>
          <a:lstStyle>
            <a:lvl1pPr algn="ctr">
              <a:defRPr sz="2901" b="1">
                <a:solidFill>
                  <a:schemeClr val="bg1">
                    <a:lumMod val="95000"/>
                  </a:schemeClr>
                </a:solidFill>
              </a:defRPr>
            </a:lvl1pPr>
            <a:lvl2pPr>
              <a:defRPr sz="1813">
                <a:solidFill>
                  <a:schemeClr val="bg1">
                    <a:lumMod val="95000"/>
                  </a:schemeClr>
                </a:solidFill>
              </a:defRPr>
            </a:lvl2pPr>
            <a:lvl3pPr>
              <a:defRPr sz="1813">
                <a:solidFill>
                  <a:schemeClr val="bg1">
                    <a:lumMod val="95000"/>
                  </a:schemeClr>
                </a:solidFill>
              </a:defRPr>
            </a:lvl3pPr>
            <a:lvl4pPr>
              <a:defRPr sz="1813">
                <a:solidFill>
                  <a:schemeClr val="bg1">
                    <a:lumMod val="95000"/>
                  </a:schemeClr>
                </a:solidFill>
              </a:defRPr>
            </a:lvl4pPr>
            <a:lvl5pPr>
              <a:defRPr sz="1813">
                <a:solidFill>
                  <a:schemeClr val="bg1">
                    <a:lumMod val="95000"/>
                  </a:schemeClr>
                </a:solidFill>
              </a:defRPr>
            </a:lvl5pPr>
          </a:lstStyle>
          <a:p>
            <a:pPr lvl="0"/>
            <a:r>
              <a:rPr lang="en-US" dirty="0"/>
              <a:t>&lt;PROJECT NAME&gt;</a:t>
            </a:r>
            <a:endParaRPr lang="en-GB" dirty="0"/>
          </a:p>
        </p:txBody>
      </p:sp>
      <p:sp>
        <p:nvSpPr>
          <p:cNvPr id="29" name="Text Placeholder 2">
            <a:extLst>
              <a:ext uri="{FF2B5EF4-FFF2-40B4-BE49-F238E27FC236}">
                <a16:creationId xmlns:a16="http://schemas.microsoft.com/office/drawing/2014/main" id="{429F1A80-0341-41E4-8D01-98397C91C836}"/>
              </a:ext>
            </a:extLst>
          </p:cNvPr>
          <p:cNvSpPr>
            <a:spLocks noGrp="1"/>
          </p:cNvSpPr>
          <p:nvPr>
            <p:ph type="body" sz="quarter" idx="11" hasCustomPrompt="1"/>
          </p:nvPr>
        </p:nvSpPr>
        <p:spPr>
          <a:xfrm>
            <a:off x="138340" y="5174354"/>
            <a:ext cx="1012484" cy="424450"/>
          </a:xfrm>
          <a:prstGeom prst="rect">
            <a:avLst/>
          </a:prstGeom>
        </p:spPr>
        <p:txBody>
          <a:bodyPr lIns="36000" rIns="36000"/>
          <a:lstStyle>
            <a:lvl1pPr algn="ctr">
              <a:defRPr sz="1813" b="1">
                <a:solidFill>
                  <a:schemeClr val="bg1">
                    <a:lumMod val="95000"/>
                  </a:schemeClr>
                </a:solidFill>
              </a:defRPr>
            </a:lvl1pPr>
            <a:lvl2pPr>
              <a:defRPr sz="1813">
                <a:solidFill>
                  <a:schemeClr val="bg1">
                    <a:lumMod val="95000"/>
                  </a:schemeClr>
                </a:solidFill>
              </a:defRPr>
            </a:lvl2pPr>
            <a:lvl3pPr>
              <a:defRPr sz="1813">
                <a:solidFill>
                  <a:schemeClr val="bg1">
                    <a:lumMod val="95000"/>
                  </a:schemeClr>
                </a:solidFill>
              </a:defRPr>
            </a:lvl3pPr>
            <a:lvl4pPr>
              <a:defRPr sz="1813">
                <a:solidFill>
                  <a:schemeClr val="bg1">
                    <a:lumMod val="95000"/>
                  </a:schemeClr>
                </a:solidFill>
              </a:defRPr>
            </a:lvl4pPr>
            <a:lvl5pPr>
              <a:defRPr sz="1813">
                <a:solidFill>
                  <a:schemeClr val="bg1">
                    <a:lumMod val="95000"/>
                  </a:schemeClr>
                </a:solidFill>
              </a:defRPr>
            </a:lvl5pPr>
          </a:lstStyle>
          <a:p>
            <a:pPr lvl="0"/>
            <a:r>
              <a:rPr lang="en-GB" dirty="0"/>
              <a:t>&lt;DOCUMENT TYPE&gt;</a:t>
            </a:r>
          </a:p>
        </p:txBody>
      </p:sp>
      <p:sp>
        <p:nvSpPr>
          <p:cNvPr id="30" name="Text Placeholder 2">
            <a:extLst>
              <a:ext uri="{FF2B5EF4-FFF2-40B4-BE49-F238E27FC236}">
                <a16:creationId xmlns:a16="http://schemas.microsoft.com/office/drawing/2014/main" id="{B74B9418-41C9-4014-A284-79929ABD4435}"/>
              </a:ext>
            </a:extLst>
          </p:cNvPr>
          <p:cNvSpPr>
            <a:spLocks noGrp="1"/>
          </p:cNvSpPr>
          <p:nvPr>
            <p:ph type="body" sz="quarter" idx="12" hasCustomPrompt="1"/>
          </p:nvPr>
        </p:nvSpPr>
        <p:spPr>
          <a:xfrm>
            <a:off x="3535237" y="568279"/>
            <a:ext cx="3099243" cy="362876"/>
          </a:xfrm>
          <a:prstGeom prst="rect">
            <a:avLst/>
          </a:prstGeom>
        </p:spPr>
        <p:txBody>
          <a:bodyPr lIns="36000" tIns="36000" rIns="36000" bIns="36000"/>
          <a:lstStyle>
            <a:lvl1pPr algn="r">
              <a:defRPr sz="2901" b="1">
                <a:solidFill>
                  <a:schemeClr val="tx1"/>
                </a:solidFill>
              </a:defRPr>
            </a:lvl1pPr>
            <a:lvl2pPr>
              <a:defRPr sz="1813">
                <a:solidFill>
                  <a:schemeClr val="bg1">
                    <a:lumMod val="95000"/>
                  </a:schemeClr>
                </a:solidFill>
              </a:defRPr>
            </a:lvl2pPr>
            <a:lvl3pPr>
              <a:defRPr sz="1813">
                <a:solidFill>
                  <a:schemeClr val="bg1">
                    <a:lumMod val="95000"/>
                  </a:schemeClr>
                </a:solidFill>
              </a:defRPr>
            </a:lvl3pPr>
            <a:lvl4pPr>
              <a:defRPr sz="1813">
                <a:solidFill>
                  <a:schemeClr val="bg1">
                    <a:lumMod val="95000"/>
                  </a:schemeClr>
                </a:solidFill>
              </a:defRPr>
            </a:lvl4pPr>
            <a:lvl5pPr>
              <a:defRPr sz="1813">
                <a:solidFill>
                  <a:schemeClr val="bg1">
                    <a:lumMod val="95000"/>
                  </a:schemeClr>
                </a:solidFill>
              </a:defRPr>
            </a:lvl5pPr>
          </a:lstStyle>
          <a:p>
            <a:pPr lvl="0"/>
            <a:r>
              <a:rPr lang="en-US" dirty="0"/>
              <a:t>&lt;Company Name&gt;</a:t>
            </a:r>
            <a:endParaRPr lang="en-GB" dirty="0"/>
          </a:p>
        </p:txBody>
      </p:sp>
      <p:pic>
        <p:nvPicPr>
          <p:cNvPr id="31" name="Picture 30">
            <a:extLst>
              <a:ext uri="{FF2B5EF4-FFF2-40B4-BE49-F238E27FC236}">
                <a16:creationId xmlns:a16="http://schemas.microsoft.com/office/drawing/2014/main" id="{37271613-ABB2-4667-B5C4-16598ABF39EE}"/>
              </a:ext>
            </a:extLst>
          </p:cNvPr>
          <p:cNvPicPr>
            <a:picLocks noChangeAspect="1"/>
          </p:cNvPicPr>
          <p:nvPr userDrawn="1"/>
        </p:nvPicPr>
        <p:blipFill rotWithShape="1">
          <a:blip r:embed="rId10" cstate="print">
            <a:extLst>
              <a:ext uri="{28A0092B-C50C-407E-A947-70E740481C1C}">
                <a14:useLocalDpi xmlns:a14="http://schemas.microsoft.com/office/drawing/2010/main"/>
              </a:ext>
            </a:extLst>
          </a:blip>
          <a:srcRect r="-1" b="-6997"/>
          <a:stretch/>
        </p:blipFill>
        <p:spPr>
          <a:xfrm>
            <a:off x="307168" y="8729362"/>
            <a:ext cx="728672" cy="918836"/>
          </a:xfrm>
          <a:prstGeom prst="rect">
            <a:avLst/>
          </a:prstGeom>
        </p:spPr>
      </p:pic>
    </p:spTree>
    <p:extLst>
      <p:ext uri="{BB962C8B-B14F-4D97-AF65-F5344CB8AC3E}">
        <p14:creationId xmlns:p14="http://schemas.microsoft.com/office/powerpoint/2010/main" val="3440271490"/>
      </p:ext>
    </p:extLst>
  </p:cSld>
  <p:clrMapOvr>
    <a:masterClrMapping/>
  </p:clrMapOvr>
  <p:extLst>
    <p:ext uri="{DCECCB84-F9BA-43D5-87BE-67443E8EF086}">
      <p15:sldGuideLst xmlns:p15="http://schemas.microsoft.com/office/powerpoint/2012/main">
        <p15:guide id="1" orient="horz" pos="3023" userDrawn="1">
          <p15:clr>
            <a:srgbClr val="FBAE40"/>
          </p15:clr>
        </p15:guide>
        <p15:guide id="2" pos="2117" userDrawn="1">
          <p15:clr>
            <a:srgbClr val="FBAE40"/>
          </p15:clr>
        </p15:guide>
        <p15:guide id="3" pos="409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121" y="148979"/>
            <a:ext cx="6685793" cy="926261"/>
          </a:xfrm>
          <a:prstGeom prst="rect">
            <a:avLst/>
          </a:prstGeom>
        </p:spPr>
        <p:txBody>
          <a:bodyPr/>
          <a:lstStyle/>
          <a:p>
            <a:r>
              <a:rPr lang="en-US"/>
              <a:t>Click to edit Master title style</a:t>
            </a:r>
            <a:endParaRPr lang="en-GB"/>
          </a:p>
        </p:txBody>
      </p:sp>
      <p:sp>
        <p:nvSpPr>
          <p:cNvPr id="4" name="Rectangle 318"/>
          <p:cNvSpPr>
            <a:spLocks noGrp="1" noChangeArrowheads="1"/>
          </p:cNvSpPr>
          <p:nvPr>
            <p:ph type="sldNum" sz="quarter" idx="10"/>
            <p:custDataLst>
              <p:tags r:id="rId1"/>
            </p:custDataLst>
          </p:nvPr>
        </p:nvSpPr>
        <p:spPr>
          <a:xfrm>
            <a:off x="6542781" y="9645587"/>
            <a:ext cx="234129" cy="228006"/>
          </a:xfrm>
          <a:prstGeom prst="rect">
            <a:avLst/>
          </a:prstGeom>
          <a:ln/>
        </p:spPr>
        <p:txBody>
          <a:bodyPr/>
          <a:lstStyle>
            <a:lvl1pPr>
              <a:defRPr/>
            </a:lvl1pPr>
          </a:lstStyle>
          <a:p>
            <a:fld id="{768530B0-A165-431F-B840-04D838586176}" type="slidenum">
              <a:rPr lang="en-GB" altLang="en-US"/>
              <a:pPr/>
              <a:t>‹#›</a:t>
            </a:fld>
            <a:endParaRPr lang="en-GB" altLang="en-US" dirty="0"/>
          </a:p>
        </p:txBody>
      </p:sp>
    </p:spTree>
    <p:extLst>
      <p:ext uri="{BB962C8B-B14F-4D97-AF65-F5344CB8AC3E}">
        <p14:creationId xmlns:p14="http://schemas.microsoft.com/office/powerpoint/2010/main" val="975853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18E4678A-3D8C-451C-BA73-1D88EB0F5F1A}"/>
              </a:ext>
            </a:extLst>
          </p:cNvPr>
          <p:cNvSpPr>
            <a:spLocks noGrp="1"/>
          </p:cNvSpPr>
          <p:nvPr>
            <p:ph type="body" sz="quarter" idx="12" hasCustomPrompt="1"/>
          </p:nvPr>
        </p:nvSpPr>
        <p:spPr>
          <a:xfrm>
            <a:off x="3528639" y="1437928"/>
            <a:ext cx="3099630" cy="636675"/>
          </a:xfrm>
          <a:prstGeom prst="rect">
            <a:avLst/>
          </a:prstGeom>
          <a:solidFill>
            <a:srgbClr val="DFE6F1"/>
          </a:solidFill>
          <a:ln>
            <a:noFill/>
          </a:ln>
        </p:spPr>
        <p:txBody>
          <a:bodyPr anchor="ctr"/>
          <a:lstStyle>
            <a:lvl1pPr algn="ctr">
              <a:defRPr sz="2178" b="1"/>
            </a:lvl1pPr>
          </a:lstStyle>
          <a:p>
            <a:pPr lvl="0"/>
            <a:r>
              <a:rPr lang="en-US" dirty="0"/>
              <a:t>&lt;Heading&gt;</a:t>
            </a:r>
            <a:endParaRPr lang="en-GB" dirty="0"/>
          </a:p>
        </p:txBody>
      </p:sp>
      <p:sp>
        <p:nvSpPr>
          <p:cNvPr id="8" name="Text Placeholder 7">
            <a:extLst>
              <a:ext uri="{FF2B5EF4-FFF2-40B4-BE49-F238E27FC236}">
                <a16:creationId xmlns:a16="http://schemas.microsoft.com/office/drawing/2014/main" id="{E8ADD869-867D-453C-A409-2D32F9ABDD9B}"/>
              </a:ext>
            </a:extLst>
          </p:cNvPr>
          <p:cNvSpPr>
            <a:spLocks noGrp="1"/>
          </p:cNvSpPr>
          <p:nvPr>
            <p:ph type="body" sz="quarter" idx="11" hasCustomPrompt="1"/>
          </p:nvPr>
        </p:nvSpPr>
        <p:spPr>
          <a:xfrm>
            <a:off x="229603" y="1434575"/>
            <a:ext cx="3099630" cy="636675"/>
          </a:xfrm>
          <a:prstGeom prst="rect">
            <a:avLst/>
          </a:prstGeom>
          <a:solidFill>
            <a:srgbClr val="DFE6F1"/>
          </a:solidFill>
          <a:ln>
            <a:noFill/>
          </a:ln>
        </p:spPr>
        <p:txBody>
          <a:bodyPr anchor="ctr"/>
          <a:lstStyle>
            <a:lvl1pPr algn="ctr">
              <a:defRPr sz="2178" b="1"/>
            </a:lvl1pPr>
          </a:lstStyle>
          <a:p>
            <a:pPr lvl="0"/>
            <a:r>
              <a:rPr lang="en-US" dirty="0"/>
              <a:t>&lt;Heading&gt;</a:t>
            </a:r>
            <a:endParaRPr lang="en-GB" dirty="0"/>
          </a:p>
        </p:txBody>
      </p:sp>
      <p:sp>
        <p:nvSpPr>
          <p:cNvPr id="2" name="Title 1">
            <a:extLst>
              <a:ext uri="{FF2B5EF4-FFF2-40B4-BE49-F238E27FC236}">
                <a16:creationId xmlns:a16="http://schemas.microsoft.com/office/drawing/2014/main" id="{8C52C3E3-ABF7-4A9A-8D67-3F50C42B12BD}"/>
              </a:ext>
            </a:extLst>
          </p:cNvPr>
          <p:cNvSpPr>
            <a:spLocks noGrp="1"/>
          </p:cNvSpPr>
          <p:nvPr>
            <p:ph type="title"/>
          </p:nvPr>
        </p:nvSpPr>
        <p:spPr>
          <a:xfrm>
            <a:off x="91121" y="186717"/>
            <a:ext cx="6685793" cy="926261"/>
          </a:xfrm>
          <a:prstGeom prst="rect">
            <a:avLst/>
          </a:prstGeo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2CFB144-D31C-48F6-9A04-19243BEF0543}"/>
              </a:ext>
            </a:extLst>
          </p:cNvPr>
          <p:cNvSpPr>
            <a:spLocks noGrp="1"/>
          </p:cNvSpPr>
          <p:nvPr>
            <p:ph type="sldNum" sz="quarter" idx="10"/>
          </p:nvPr>
        </p:nvSpPr>
        <p:spPr>
          <a:xfrm>
            <a:off x="6542781" y="9645587"/>
            <a:ext cx="234129" cy="228006"/>
          </a:xfrm>
          <a:prstGeom prst="rect">
            <a:avLst/>
          </a:prstGeom>
        </p:spPr>
        <p:txBody>
          <a:bodyPr/>
          <a:lstStyle/>
          <a:p>
            <a:fld id="{682086A8-5360-4C0B-9DB0-BD6946B6560E}" type="slidenum">
              <a:rPr lang="en-GB" altLang="en-US" smtClean="0"/>
              <a:pPr/>
              <a:t>‹#›</a:t>
            </a:fld>
            <a:endParaRPr lang="en-GB" altLang="en-US" dirty="0"/>
          </a:p>
        </p:txBody>
      </p:sp>
      <p:sp>
        <p:nvSpPr>
          <p:cNvPr id="10" name="Text Placeholder 7">
            <a:extLst>
              <a:ext uri="{FF2B5EF4-FFF2-40B4-BE49-F238E27FC236}">
                <a16:creationId xmlns:a16="http://schemas.microsoft.com/office/drawing/2014/main" id="{C9F202F3-DC27-41A0-B6C2-43AC5A4584B0}"/>
              </a:ext>
            </a:extLst>
          </p:cNvPr>
          <p:cNvSpPr>
            <a:spLocks noGrp="1"/>
          </p:cNvSpPr>
          <p:nvPr>
            <p:ph type="body" sz="quarter" idx="13" hasCustomPrompt="1"/>
          </p:nvPr>
        </p:nvSpPr>
        <p:spPr>
          <a:xfrm>
            <a:off x="639685" y="8437569"/>
            <a:ext cx="5578637" cy="636675"/>
          </a:xfrm>
          <a:prstGeom prst="rect">
            <a:avLst/>
          </a:prstGeom>
          <a:solidFill>
            <a:srgbClr val="161C4A"/>
          </a:solidFill>
        </p:spPr>
        <p:txBody>
          <a:bodyPr anchor="ctr"/>
          <a:lstStyle>
            <a:lvl1pPr algn="ctr">
              <a:defRPr sz="2178" b="1">
                <a:solidFill>
                  <a:schemeClr val="bg1"/>
                </a:solidFill>
              </a:defRPr>
            </a:lvl1pPr>
          </a:lstStyle>
          <a:p>
            <a:pPr lvl="0"/>
            <a:r>
              <a:rPr lang="en-US" dirty="0"/>
              <a:t>&lt;Heading&gt;</a:t>
            </a:r>
            <a:endParaRPr lang="en-GB" dirty="0"/>
          </a:p>
        </p:txBody>
      </p:sp>
    </p:spTree>
    <p:extLst>
      <p:ext uri="{BB962C8B-B14F-4D97-AF65-F5344CB8AC3E}">
        <p14:creationId xmlns:p14="http://schemas.microsoft.com/office/powerpoint/2010/main" val="2073934854"/>
      </p:ext>
    </p:extLst>
  </p:cSld>
  <p:clrMapOvr>
    <a:masterClrMapping/>
  </p:clrMapOvr>
  <p:extLst>
    <p:ext uri="{DCECCB84-F9BA-43D5-87BE-67443E8EF086}">
      <p15:sldGuideLst xmlns:p15="http://schemas.microsoft.com/office/powerpoint/2012/main">
        <p15:guide id="1" pos="140" userDrawn="1">
          <p15:clr>
            <a:srgbClr val="FBAE40"/>
          </p15:clr>
        </p15:guide>
        <p15:guide id="2" pos="409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o not remove" hidden="1">
            <a:extLst>
              <a:ext uri="{FF2B5EF4-FFF2-40B4-BE49-F238E27FC236}">
                <a16:creationId xmlns:a16="http://schemas.microsoft.com/office/drawing/2014/main" id="{8010775C-734C-43C0-B479-5FB6F9C8531C}"/>
              </a:ext>
            </a:extLst>
          </p:cNvPr>
          <p:cNvSpPr/>
          <p:nvPr userDrawn="1">
            <p:custDataLst>
              <p:tags r:id="rId1"/>
            </p:custDataLst>
          </p:nvPr>
        </p:nvSpPr>
        <p:spPr>
          <a:xfrm>
            <a:off x="0" y="0"/>
            <a:ext cx="11521" cy="11767"/>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3" name="Content Placeholder 2">
            <a:extLst>
              <a:ext uri="{FF2B5EF4-FFF2-40B4-BE49-F238E27FC236}">
                <a16:creationId xmlns:a16="http://schemas.microsoft.com/office/drawing/2014/main" id="{FD2E32C7-908E-49E1-BC4C-6C0379CA1D97}"/>
              </a:ext>
            </a:extLst>
          </p:cNvPr>
          <p:cNvSpPr>
            <a:spLocks noGrp="1"/>
          </p:cNvSpPr>
          <p:nvPr>
            <p:ph idx="1"/>
          </p:nvPr>
        </p:nvSpPr>
        <p:spPr>
          <a:xfrm>
            <a:off x="471489" y="1610123"/>
            <a:ext cx="2931795" cy="6997687"/>
          </a:xfrm>
        </p:spPr>
        <p:txBody>
          <a:bodyPr>
            <a:normAutofit/>
          </a:bodyPr>
          <a:lstStyle>
            <a:lvl1pPr marL="0" indent="0">
              <a:buNone/>
              <a:defRPr sz="1780"/>
            </a:lvl1pPr>
            <a:lvl2pPr marL="812734" indent="0">
              <a:buNone/>
              <a:defRPr sz="1780"/>
            </a:lvl2pPr>
            <a:lvl3pPr marL="1625471" indent="0">
              <a:buNone/>
              <a:defRPr sz="1780"/>
            </a:lvl3pPr>
            <a:lvl4pPr marL="2438205" indent="0">
              <a:buNone/>
              <a:defRPr sz="1780"/>
            </a:lvl4pPr>
            <a:lvl5pPr marL="3250939" indent="0">
              <a:buNone/>
              <a:defRPr sz="1780"/>
            </a:lvl5pPr>
          </a:lstStyle>
          <a:p>
            <a:pPr lvl="0"/>
            <a:r>
              <a:rPr lang="en-US"/>
              <a:t>Edit Master text styles</a:t>
            </a:r>
          </a:p>
        </p:txBody>
      </p:sp>
    </p:spTree>
    <p:extLst>
      <p:ext uri="{BB962C8B-B14F-4D97-AF65-F5344CB8AC3E}">
        <p14:creationId xmlns:p14="http://schemas.microsoft.com/office/powerpoint/2010/main" val="359873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aphicFrame>
        <p:nvGraphicFramePr>
          <p:cNvPr id="4" name="Object 1239" hidden="1"/>
          <p:cNvGraphicFramePr>
            <a:graphicFrameLocks noChangeAspect="1"/>
          </p:cNvGraphicFramePr>
          <p:nvPr>
            <p:custDataLst>
              <p:tags r:id="rId1"/>
            </p:custDataLst>
          </p:nvPr>
        </p:nvGraphicFramePr>
        <p:xfrm>
          <a:off x="0" y="0"/>
          <a:ext cx="121488" cy="233962"/>
        </p:xfrm>
        <a:graphic>
          <a:graphicData uri="http://schemas.openxmlformats.org/presentationml/2006/ole">
            <mc:AlternateContent xmlns:mc="http://schemas.openxmlformats.org/markup-compatibility/2006">
              <mc:Choice xmlns:v="urn:schemas-microsoft-com:vml" Requires="v">
                <p:oleObj name="think-cell Slide" r:id="rId8" imgW="360" imgH="360" progId="TCLayout.ActiveDocument.1">
                  <p:embed/>
                </p:oleObj>
              </mc:Choice>
              <mc:Fallback>
                <p:oleObj name="think-cell Slide" r:id="rId8" imgW="360" imgH="360" progId="TCLayout.ActiveDocument.1">
                  <p:embed/>
                  <p:pic>
                    <p:nvPicPr>
                      <p:cNvPr id="4" name="Object 1239"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1488" cy="23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Working Draft Text" hidden="1"/>
          <p:cNvSpPr txBox="1">
            <a:spLocks noChangeArrowheads="1"/>
          </p:cNvSpPr>
          <p:nvPr>
            <p:custDataLst>
              <p:tags r:id="rId2"/>
            </p:custDataLst>
          </p:nvPr>
        </p:nvSpPr>
        <p:spPr bwMode="gray">
          <a:xfrm>
            <a:off x="389982" y="177818"/>
            <a:ext cx="1796967" cy="250838"/>
          </a:xfrm>
          <a:prstGeom prst="rect">
            <a:avLst/>
          </a:prstGeom>
          <a:noFill/>
          <a:ln w="9525">
            <a:noFill/>
            <a:miter lim="800000"/>
            <a:headEnd/>
            <a:tailEnd/>
          </a:ln>
          <a:effectLst/>
        </p:spPr>
        <p:txBody>
          <a:bodyPr wrap="none" lIns="0" tIns="0" rIns="0" bIns="0">
            <a:spAutoFit/>
          </a:bodyPr>
          <a:lstStyle/>
          <a:p>
            <a:pPr>
              <a:defRPr/>
            </a:pPr>
            <a:r>
              <a:rPr lang="en-GB" sz="1630" b="1" dirty="0">
                <a:solidFill>
                  <a:schemeClr val="bg1"/>
                </a:solidFill>
                <a:latin typeface="Helvetica" panose="020B0604020202030204" pitchFamily="34" charset="0"/>
              </a:rPr>
              <a:t>WORKING DRAFT</a:t>
            </a:r>
          </a:p>
        </p:txBody>
      </p:sp>
      <p:sp>
        <p:nvSpPr>
          <p:cNvPr id="12" name="Working Draft" hidden="1"/>
          <p:cNvSpPr txBox="1">
            <a:spLocks noChangeArrowheads="1"/>
          </p:cNvSpPr>
          <p:nvPr>
            <p:custDataLst>
              <p:tags r:id="rId3"/>
            </p:custDataLst>
          </p:nvPr>
        </p:nvSpPr>
        <p:spPr bwMode="gray">
          <a:xfrm>
            <a:off x="389980" y="407101"/>
            <a:ext cx="5580246" cy="250838"/>
          </a:xfrm>
          <a:prstGeom prst="rect">
            <a:avLst/>
          </a:prstGeom>
          <a:noFill/>
          <a:ln w="9525">
            <a:noFill/>
            <a:miter lim="800000"/>
            <a:headEnd/>
            <a:tailEnd/>
          </a:ln>
          <a:effectLst/>
        </p:spPr>
        <p:txBody>
          <a:bodyPr wrap="none" lIns="0" tIns="0" rIns="0" bIns="0">
            <a:spAutoFit/>
          </a:bodyPr>
          <a:lstStyle/>
          <a:p>
            <a:pPr>
              <a:defRPr/>
            </a:pPr>
            <a:r>
              <a:rPr lang="en-GB" sz="1630" dirty="0">
                <a:solidFill>
                  <a:schemeClr val="bg1"/>
                </a:solidFill>
                <a:latin typeface="Helvetica" panose="020B0604020202030204" pitchFamily="34" charset="0"/>
              </a:rPr>
              <a:t>Last Modified 18/10/2011 22:51:53 Sri Lanka Standard Time</a:t>
            </a:r>
          </a:p>
        </p:txBody>
      </p:sp>
      <p:sp>
        <p:nvSpPr>
          <p:cNvPr id="13" name="Printed" hidden="1"/>
          <p:cNvSpPr txBox="1">
            <a:spLocks noChangeArrowheads="1"/>
          </p:cNvSpPr>
          <p:nvPr>
            <p:custDataLst>
              <p:tags r:id="rId4"/>
            </p:custDataLst>
          </p:nvPr>
        </p:nvSpPr>
        <p:spPr bwMode="gray">
          <a:xfrm>
            <a:off x="389981" y="638725"/>
            <a:ext cx="663643" cy="250838"/>
          </a:xfrm>
          <a:prstGeom prst="rect">
            <a:avLst/>
          </a:prstGeom>
          <a:noFill/>
          <a:ln w="9525">
            <a:noFill/>
            <a:miter lim="800000"/>
            <a:headEnd/>
            <a:tailEnd/>
          </a:ln>
          <a:effectLst/>
        </p:spPr>
        <p:txBody>
          <a:bodyPr wrap="none" lIns="0" tIns="0" rIns="0" bIns="0">
            <a:spAutoFit/>
          </a:bodyPr>
          <a:lstStyle/>
          <a:p>
            <a:pPr>
              <a:defRPr/>
            </a:pPr>
            <a:r>
              <a:rPr lang="en-GB" sz="1630" dirty="0">
                <a:solidFill>
                  <a:schemeClr val="bg1"/>
                </a:solidFill>
                <a:latin typeface="Helvetica" panose="020B0604020202030204" pitchFamily="34" charset="0"/>
              </a:rPr>
              <a:t>Printed</a:t>
            </a:r>
          </a:p>
        </p:txBody>
      </p:sp>
      <p:grpSp>
        <p:nvGrpSpPr>
          <p:cNvPr id="14" name="McK Title Elements"/>
          <p:cNvGrpSpPr>
            <a:grpSpLocks/>
          </p:cNvGrpSpPr>
          <p:nvPr/>
        </p:nvGrpSpPr>
        <p:grpSpPr bwMode="auto">
          <a:xfrm>
            <a:off x="389978" y="8226161"/>
            <a:ext cx="4049196" cy="858647"/>
            <a:chOff x="321" y="3516"/>
            <a:chExt cx="3333" cy="367"/>
          </a:xfrm>
        </p:grpSpPr>
        <p:sp>
          <p:nvSpPr>
            <p:cNvPr id="15" name="McK Document type" hidden="1"/>
            <p:cNvSpPr txBox="1">
              <a:spLocks noChangeArrowheads="1"/>
            </p:cNvSpPr>
            <p:nvPr userDrawn="1">
              <p:custDataLst>
                <p:tags r:id="rId5"/>
              </p:custDataLst>
            </p:nvPr>
          </p:nvSpPr>
          <p:spPr bwMode="gray">
            <a:xfrm>
              <a:off x="321" y="3516"/>
              <a:ext cx="3333" cy="167"/>
            </a:xfrm>
            <a:prstGeom prst="rect">
              <a:avLst/>
            </a:prstGeom>
            <a:noFill/>
            <a:ln w="9525">
              <a:noFill/>
              <a:miter lim="800000"/>
              <a:headEnd/>
              <a:tailEnd/>
            </a:ln>
            <a:effectLst/>
          </p:spPr>
          <p:txBody>
            <a:bodyPr lIns="0" tIns="0" rIns="0" bIns="0" anchor="b">
              <a:spAutoFit/>
            </a:bodyPr>
            <a:lstStyle/>
            <a:p>
              <a:pPr>
                <a:defRPr/>
              </a:pPr>
              <a:r>
                <a:rPr lang="en-GB" sz="2539" dirty="0">
                  <a:latin typeface="Helvetica" panose="020B0604020202030204" pitchFamily="34" charset="0"/>
                </a:rPr>
                <a:t>Document type</a:t>
              </a:r>
            </a:p>
          </p:txBody>
        </p:sp>
        <p:sp>
          <p:nvSpPr>
            <p:cNvPr id="16" name="McK Date" hidden="1"/>
            <p:cNvSpPr txBox="1">
              <a:spLocks noChangeArrowheads="1"/>
            </p:cNvSpPr>
            <p:nvPr userDrawn="1">
              <p:custDataLst>
                <p:tags r:id="rId6"/>
              </p:custDataLst>
            </p:nvPr>
          </p:nvSpPr>
          <p:spPr bwMode="gray">
            <a:xfrm>
              <a:off x="321" y="3716"/>
              <a:ext cx="3333" cy="167"/>
            </a:xfrm>
            <a:prstGeom prst="rect">
              <a:avLst/>
            </a:prstGeom>
            <a:noFill/>
            <a:ln w="9525">
              <a:noFill/>
              <a:miter lim="800000"/>
              <a:headEnd/>
              <a:tailEnd/>
            </a:ln>
            <a:effectLst/>
          </p:spPr>
          <p:txBody>
            <a:bodyPr lIns="0" tIns="0" rIns="0" bIns="0">
              <a:spAutoFit/>
            </a:bodyPr>
            <a:lstStyle/>
            <a:p>
              <a:pPr>
                <a:defRPr/>
              </a:pPr>
              <a:r>
                <a:rPr lang="en-GB" sz="2539" dirty="0">
                  <a:latin typeface="Helvetica" panose="020B0604020202030204" pitchFamily="34" charset="0"/>
                </a:rPr>
                <a:t>Date</a:t>
              </a:r>
            </a:p>
          </p:txBody>
        </p:sp>
      </p:grpSp>
      <p:sp>
        <p:nvSpPr>
          <p:cNvPr id="13315" name="Rectangle 1027"/>
          <p:cNvSpPr>
            <a:spLocks noGrp="1" noChangeArrowheads="1"/>
          </p:cNvSpPr>
          <p:nvPr>
            <p:ph type="subTitle" idx="1" hasCustomPrompt="1"/>
          </p:nvPr>
        </p:nvSpPr>
        <p:spPr>
          <a:xfrm>
            <a:off x="3185062" y="8250862"/>
            <a:ext cx="3449414" cy="238138"/>
          </a:xfrm>
          <a:prstGeom prst="rect">
            <a:avLst/>
          </a:prstGeom>
        </p:spPr>
        <p:txBody>
          <a:bodyPr anchor="ctr"/>
          <a:lstStyle>
            <a:lvl1pPr algn="r">
              <a:defRPr sz="1902">
                <a:solidFill>
                  <a:schemeClr val="tx1">
                    <a:lumMod val="50000"/>
                    <a:lumOff val="50000"/>
                  </a:schemeClr>
                </a:solidFill>
              </a:defRPr>
            </a:lvl1pPr>
          </a:lstStyle>
          <a:p>
            <a:r>
              <a:rPr lang="en-GB" dirty="0"/>
              <a:t>&lt;Date&gt;</a:t>
            </a:r>
          </a:p>
        </p:txBody>
      </p:sp>
      <p:sp>
        <p:nvSpPr>
          <p:cNvPr id="13314" name="Rectangle 1026"/>
          <p:cNvSpPr>
            <a:spLocks noGrp="1" noChangeArrowheads="1"/>
          </p:cNvSpPr>
          <p:nvPr>
            <p:ph type="ctrTitle" hasCustomPrompt="1"/>
          </p:nvPr>
        </p:nvSpPr>
        <p:spPr>
          <a:xfrm>
            <a:off x="2733685" y="1166601"/>
            <a:ext cx="3900790" cy="1977858"/>
          </a:xfrm>
          <a:prstGeom prst="rect">
            <a:avLst/>
          </a:prstGeom>
        </p:spPr>
        <p:txBody>
          <a:bodyPr lIns="36000" rIns="36000" anchor="t">
            <a:noAutofit/>
          </a:bodyPr>
          <a:lstStyle>
            <a:lvl1pPr algn="r">
              <a:defRPr sz="4356" b="1">
                <a:solidFill>
                  <a:srgbClr val="161C4A"/>
                </a:solidFill>
              </a:defRPr>
            </a:lvl1pPr>
          </a:lstStyle>
          <a:p>
            <a:r>
              <a:rPr lang="en-GB" dirty="0"/>
              <a:t>&lt;Document Title&gt;</a:t>
            </a:r>
          </a:p>
        </p:txBody>
      </p:sp>
      <p:sp>
        <p:nvSpPr>
          <p:cNvPr id="17" name="Rectangle 16">
            <a:extLst>
              <a:ext uri="{FF2B5EF4-FFF2-40B4-BE49-F238E27FC236}">
                <a16:creationId xmlns:a16="http://schemas.microsoft.com/office/drawing/2014/main" id="{C29784EF-4D01-48AC-AB69-B62A29C8C4E0}"/>
              </a:ext>
            </a:extLst>
          </p:cNvPr>
          <p:cNvSpPr/>
          <p:nvPr userDrawn="1"/>
        </p:nvSpPr>
        <p:spPr>
          <a:xfrm>
            <a:off x="2" y="2"/>
            <a:ext cx="1343005" cy="8488995"/>
          </a:xfrm>
          <a:prstGeom prst="rect">
            <a:avLst/>
          </a:prstGeom>
          <a:solidFill>
            <a:srgbClr val="161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70" dirty="0">
              <a:latin typeface="Trebuchet MS" panose="020B0603020202020204" pitchFamily="34" charset="0"/>
            </a:endParaRPr>
          </a:p>
        </p:txBody>
      </p:sp>
      <p:cxnSp>
        <p:nvCxnSpPr>
          <p:cNvPr id="21" name="Straight Connector 20">
            <a:extLst>
              <a:ext uri="{FF2B5EF4-FFF2-40B4-BE49-F238E27FC236}">
                <a16:creationId xmlns:a16="http://schemas.microsoft.com/office/drawing/2014/main" id="{82F2C067-F982-4A1A-A110-2149B09E9CDF}"/>
              </a:ext>
            </a:extLst>
          </p:cNvPr>
          <p:cNvCxnSpPr/>
          <p:nvPr userDrawn="1"/>
        </p:nvCxnSpPr>
        <p:spPr>
          <a:xfrm flipV="1">
            <a:off x="2910924" y="1030972"/>
            <a:ext cx="371909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B55D9706-8F2C-43BE-83CE-2C4A975C1C57}"/>
              </a:ext>
            </a:extLst>
          </p:cNvPr>
          <p:cNvSpPr/>
          <p:nvPr userDrawn="1"/>
        </p:nvSpPr>
        <p:spPr>
          <a:xfrm>
            <a:off x="3465174" y="8932639"/>
            <a:ext cx="3169302" cy="813779"/>
          </a:xfrm>
          <a:prstGeom prst="rect">
            <a:avLst/>
          </a:prstGeom>
          <a:noFill/>
          <a:ln>
            <a:noFill/>
          </a:ln>
        </p:spPr>
        <p:txBody>
          <a:bodyPr lIns="0" tIns="0" rIns="0" bIns="0" anchor="ctr">
            <a:noAutofit/>
          </a:bodyPr>
          <a:lstStyle/>
          <a:p>
            <a:pPr algn="r"/>
            <a:r>
              <a:rPr lang="en-GB" sz="1813" b="1" dirty="0">
                <a:solidFill>
                  <a:schemeClr val="tx1">
                    <a:lumMod val="50000"/>
                    <a:lumOff val="50000"/>
                  </a:schemeClr>
                </a:solidFill>
                <a:latin typeface="Trebuchet MS" panose="020B0603020202020204" pitchFamily="34" charset="0"/>
                <a:ea typeface="Open Sans" panose="020B0606030504020204" pitchFamily="34" charset="0"/>
                <a:cs typeface="Open Sans" panose="020B0606030504020204" pitchFamily="34" charset="0"/>
              </a:rPr>
              <a:t>STRICTLY CONFIDENTIAL – NOT FOR ONWARD DISTRIBUTION</a:t>
            </a:r>
          </a:p>
          <a:p>
            <a:pPr algn="r"/>
            <a:r>
              <a:rPr lang="en-GB" sz="1451" dirty="0">
                <a:solidFill>
                  <a:schemeClr val="tx1">
                    <a:lumMod val="50000"/>
                    <a:lumOff val="50000"/>
                  </a:schemeClr>
                </a:solidFill>
                <a:latin typeface="Trebuchet MS" panose="020B0603020202020204" pitchFamily="34" charset="0"/>
                <a:ea typeface="Open Sans" panose="020B0606030504020204" pitchFamily="34" charset="0"/>
                <a:cs typeface="Open Sans" panose="020B0606030504020204" pitchFamily="34" charset="0"/>
              </a:rPr>
              <a:t>Any use of this material without specific permission of Asia Securities Pvt Ltd Sri Lanka is strictly prohibited</a:t>
            </a:r>
          </a:p>
        </p:txBody>
      </p:sp>
      <p:cxnSp>
        <p:nvCxnSpPr>
          <p:cNvPr id="23" name="Straight Connector 22">
            <a:extLst>
              <a:ext uri="{FF2B5EF4-FFF2-40B4-BE49-F238E27FC236}">
                <a16:creationId xmlns:a16="http://schemas.microsoft.com/office/drawing/2014/main" id="{5B3F2A26-063B-4B2A-9F38-5AAF79A0B7E4}"/>
              </a:ext>
            </a:extLst>
          </p:cNvPr>
          <p:cNvCxnSpPr/>
          <p:nvPr userDrawn="1"/>
        </p:nvCxnSpPr>
        <p:spPr>
          <a:xfrm>
            <a:off x="142850" y="5053604"/>
            <a:ext cx="1038431"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E7A8E35C-C807-438D-AE02-71535A5D251D}"/>
              </a:ext>
            </a:extLst>
          </p:cNvPr>
          <p:cNvSpPr>
            <a:spLocks noGrp="1"/>
          </p:cNvSpPr>
          <p:nvPr>
            <p:ph type="body" sz="quarter" idx="10" hasCustomPrompt="1"/>
          </p:nvPr>
        </p:nvSpPr>
        <p:spPr>
          <a:xfrm>
            <a:off x="144868" y="4123346"/>
            <a:ext cx="1012484" cy="807121"/>
          </a:xfrm>
          <a:prstGeom prst="rect">
            <a:avLst/>
          </a:prstGeom>
        </p:spPr>
        <p:txBody>
          <a:bodyPr lIns="36000" rIns="36000" bIns="36000" anchor="b"/>
          <a:lstStyle>
            <a:lvl1pPr algn="ctr">
              <a:defRPr sz="2901" b="1">
                <a:solidFill>
                  <a:schemeClr val="bg1">
                    <a:lumMod val="95000"/>
                  </a:schemeClr>
                </a:solidFill>
              </a:defRPr>
            </a:lvl1pPr>
            <a:lvl2pPr>
              <a:defRPr sz="1813">
                <a:solidFill>
                  <a:schemeClr val="bg1">
                    <a:lumMod val="95000"/>
                  </a:schemeClr>
                </a:solidFill>
              </a:defRPr>
            </a:lvl2pPr>
            <a:lvl3pPr>
              <a:defRPr sz="1813">
                <a:solidFill>
                  <a:schemeClr val="bg1">
                    <a:lumMod val="95000"/>
                  </a:schemeClr>
                </a:solidFill>
              </a:defRPr>
            </a:lvl3pPr>
            <a:lvl4pPr>
              <a:defRPr sz="1813">
                <a:solidFill>
                  <a:schemeClr val="bg1">
                    <a:lumMod val="95000"/>
                  </a:schemeClr>
                </a:solidFill>
              </a:defRPr>
            </a:lvl4pPr>
            <a:lvl5pPr>
              <a:defRPr sz="1813">
                <a:solidFill>
                  <a:schemeClr val="bg1">
                    <a:lumMod val="95000"/>
                  </a:schemeClr>
                </a:solidFill>
              </a:defRPr>
            </a:lvl5pPr>
          </a:lstStyle>
          <a:p>
            <a:pPr lvl="0"/>
            <a:r>
              <a:rPr lang="en-US" dirty="0"/>
              <a:t>&lt;PROJECT NAME&gt;</a:t>
            </a:r>
            <a:endParaRPr lang="en-GB" dirty="0"/>
          </a:p>
        </p:txBody>
      </p:sp>
      <p:sp>
        <p:nvSpPr>
          <p:cNvPr id="28" name="Text Placeholder 2">
            <a:extLst>
              <a:ext uri="{FF2B5EF4-FFF2-40B4-BE49-F238E27FC236}">
                <a16:creationId xmlns:a16="http://schemas.microsoft.com/office/drawing/2014/main" id="{B781DA8F-430D-4E87-AE5C-E4726012FD9C}"/>
              </a:ext>
            </a:extLst>
          </p:cNvPr>
          <p:cNvSpPr>
            <a:spLocks noGrp="1"/>
          </p:cNvSpPr>
          <p:nvPr>
            <p:ph type="body" sz="quarter" idx="11" hasCustomPrompt="1"/>
          </p:nvPr>
        </p:nvSpPr>
        <p:spPr>
          <a:xfrm>
            <a:off x="138339" y="5174354"/>
            <a:ext cx="1012484" cy="424450"/>
          </a:xfrm>
          <a:prstGeom prst="rect">
            <a:avLst/>
          </a:prstGeom>
        </p:spPr>
        <p:txBody>
          <a:bodyPr lIns="36000" rIns="36000"/>
          <a:lstStyle>
            <a:lvl1pPr algn="ctr">
              <a:defRPr sz="1813" b="1">
                <a:solidFill>
                  <a:schemeClr val="bg1">
                    <a:lumMod val="95000"/>
                  </a:schemeClr>
                </a:solidFill>
              </a:defRPr>
            </a:lvl1pPr>
            <a:lvl2pPr>
              <a:defRPr sz="1813">
                <a:solidFill>
                  <a:schemeClr val="bg1">
                    <a:lumMod val="95000"/>
                  </a:schemeClr>
                </a:solidFill>
              </a:defRPr>
            </a:lvl2pPr>
            <a:lvl3pPr>
              <a:defRPr sz="1813">
                <a:solidFill>
                  <a:schemeClr val="bg1">
                    <a:lumMod val="95000"/>
                  </a:schemeClr>
                </a:solidFill>
              </a:defRPr>
            </a:lvl3pPr>
            <a:lvl4pPr>
              <a:defRPr sz="1813">
                <a:solidFill>
                  <a:schemeClr val="bg1">
                    <a:lumMod val="95000"/>
                  </a:schemeClr>
                </a:solidFill>
              </a:defRPr>
            </a:lvl4pPr>
            <a:lvl5pPr>
              <a:defRPr sz="1813">
                <a:solidFill>
                  <a:schemeClr val="bg1">
                    <a:lumMod val="95000"/>
                  </a:schemeClr>
                </a:solidFill>
              </a:defRPr>
            </a:lvl5pPr>
          </a:lstStyle>
          <a:p>
            <a:pPr lvl="0"/>
            <a:r>
              <a:rPr lang="en-GB" dirty="0"/>
              <a:t>&lt;DOCUMENT TYPE&gt;</a:t>
            </a:r>
          </a:p>
        </p:txBody>
      </p:sp>
      <p:sp>
        <p:nvSpPr>
          <p:cNvPr id="29" name="Text Placeholder 2">
            <a:extLst>
              <a:ext uri="{FF2B5EF4-FFF2-40B4-BE49-F238E27FC236}">
                <a16:creationId xmlns:a16="http://schemas.microsoft.com/office/drawing/2014/main" id="{80F96378-EFF1-4CF1-B565-3C21CF206A52}"/>
              </a:ext>
            </a:extLst>
          </p:cNvPr>
          <p:cNvSpPr>
            <a:spLocks noGrp="1"/>
          </p:cNvSpPr>
          <p:nvPr>
            <p:ph type="body" sz="quarter" idx="12" hasCustomPrompt="1"/>
          </p:nvPr>
        </p:nvSpPr>
        <p:spPr>
          <a:xfrm>
            <a:off x="3535237" y="568279"/>
            <a:ext cx="3099243" cy="362876"/>
          </a:xfrm>
          <a:prstGeom prst="rect">
            <a:avLst/>
          </a:prstGeom>
        </p:spPr>
        <p:txBody>
          <a:bodyPr lIns="36000" tIns="36000" rIns="36000" bIns="36000"/>
          <a:lstStyle>
            <a:lvl1pPr algn="r">
              <a:defRPr sz="2901" b="1">
                <a:solidFill>
                  <a:schemeClr val="tx1"/>
                </a:solidFill>
              </a:defRPr>
            </a:lvl1pPr>
            <a:lvl2pPr>
              <a:defRPr sz="1813">
                <a:solidFill>
                  <a:schemeClr val="bg1">
                    <a:lumMod val="95000"/>
                  </a:schemeClr>
                </a:solidFill>
              </a:defRPr>
            </a:lvl2pPr>
            <a:lvl3pPr>
              <a:defRPr sz="1813">
                <a:solidFill>
                  <a:schemeClr val="bg1">
                    <a:lumMod val="95000"/>
                  </a:schemeClr>
                </a:solidFill>
              </a:defRPr>
            </a:lvl3pPr>
            <a:lvl4pPr>
              <a:defRPr sz="1813">
                <a:solidFill>
                  <a:schemeClr val="bg1">
                    <a:lumMod val="95000"/>
                  </a:schemeClr>
                </a:solidFill>
              </a:defRPr>
            </a:lvl4pPr>
            <a:lvl5pPr>
              <a:defRPr sz="1813">
                <a:solidFill>
                  <a:schemeClr val="bg1">
                    <a:lumMod val="95000"/>
                  </a:schemeClr>
                </a:solidFill>
              </a:defRPr>
            </a:lvl5pPr>
          </a:lstStyle>
          <a:p>
            <a:pPr lvl="0"/>
            <a:r>
              <a:rPr lang="en-US" dirty="0"/>
              <a:t>&lt;Company Name&gt;</a:t>
            </a:r>
            <a:endParaRPr lang="en-GB" dirty="0"/>
          </a:p>
        </p:txBody>
      </p:sp>
    </p:spTree>
    <p:extLst>
      <p:ext uri="{BB962C8B-B14F-4D97-AF65-F5344CB8AC3E}">
        <p14:creationId xmlns:p14="http://schemas.microsoft.com/office/powerpoint/2010/main" val="3990906083"/>
      </p:ext>
    </p:extLst>
  </p:cSld>
  <p:clrMapOvr>
    <a:masterClrMapping/>
  </p:clrMapOvr>
  <p:extLst>
    <p:ext uri="{DCECCB84-F9BA-43D5-87BE-67443E8EF086}">
      <p15:sldGuideLst xmlns:p15="http://schemas.microsoft.com/office/powerpoint/2012/main">
        <p15:guide id="1" orient="horz" pos="3058" userDrawn="1">
          <p15:clr>
            <a:srgbClr val="FBAE40"/>
          </p15:clr>
        </p15:guide>
        <p15:guide id="2" pos="2117" userDrawn="1">
          <p15:clr>
            <a:srgbClr val="FBAE40"/>
          </p15:clr>
        </p15:guide>
        <p15:guide id="3" pos="409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18E4678A-3D8C-451C-BA73-1D88EB0F5F1A}"/>
              </a:ext>
            </a:extLst>
          </p:cNvPr>
          <p:cNvSpPr>
            <a:spLocks noGrp="1"/>
          </p:cNvSpPr>
          <p:nvPr>
            <p:ph type="body" sz="quarter" idx="12" hasCustomPrompt="1"/>
          </p:nvPr>
        </p:nvSpPr>
        <p:spPr>
          <a:xfrm>
            <a:off x="3528639" y="1437928"/>
            <a:ext cx="3099630" cy="636675"/>
          </a:xfrm>
          <a:prstGeom prst="rect">
            <a:avLst/>
          </a:prstGeom>
          <a:solidFill>
            <a:srgbClr val="DFE6F1"/>
          </a:solidFill>
          <a:ln>
            <a:noFill/>
          </a:ln>
        </p:spPr>
        <p:txBody>
          <a:bodyPr anchor="ctr"/>
          <a:lstStyle>
            <a:lvl1pPr algn="ctr">
              <a:defRPr sz="2178" b="1"/>
            </a:lvl1pPr>
          </a:lstStyle>
          <a:p>
            <a:pPr lvl="0"/>
            <a:r>
              <a:rPr lang="en-US" dirty="0"/>
              <a:t>&lt;Heading&gt;</a:t>
            </a:r>
            <a:endParaRPr lang="en-GB" dirty="0"/>
          </a:p>
        </p:txBody>
      </p:sp>
      <p:sp>
        <p:nvSpPr>
          <p:cNvPr id="8" name="Text Placeholder 7">
            <a:extLst>
              <a:ext uri="{FF2B5EF4-FFF2-40B4-BE49-F238E27FC236}">
                <a16:creationId xmlns:a16="http://schemas.microsoft.com/office/drawing/2014/main" id="{E8ADD869-867D-453C-A409-2D32F9ABDD9B}"/>
              </a:ext>
            </a:extLst>
          </p:cNvPr>
          <p:cNvSpPr>
            <a:spLocks noGrp="1"/>
          </p:cNvSpPr>
          <p:nvPr>
            <p:ph type="body" sz="quarter" idx="11" hasCustomPrompt="1"/>
          </p:nvPr>
        </p:nvSpPr>
        <p:spPr>
          <a:xfrm>
            <a:off x="229603" y="1434575"/>
            <a:ext cx="3099630" cy="636675"/>
          </a:xfrm>
          <a:prstGeom prst="rect">
            <a:avLst/>
          </a:prstGeom>
          <a:solidFill>
            <a:srgbClr val="DFE6F1"/>
          </a:solidFill>
          <a:ln>
            <a:noFill/>
          </a:ln>
        </p:spPr>
        <p:txBody>
          <a:bodyPr anchor="ctr"/>
          <a:lstStyle>
            <a:lvl1pPr algn="ctr">
              <a:defRPr sz="2178" b="1"/>
            </a:lvl1pPr>
          </a:lstStyle>
          <a:p>
            <a:pPr lvl="0"/>
            <a:r>
              <a:rPr lang="en-US" dirty="0"/>
              <a:t>&lt;Heading&gt;</a:t>
            </a:r>
            <a:endParaRPr lang="en-GB" dirty="0"/>
          </a:p>
        </p:txBody>
      </p:sp>
      <p:sp>
        <p:nvSpPr>
          <p:cNvPr id="3" name="Slide Number Placeholder 2">
            <a:extLst>
              <a:ext uri="{FF2B5EF4-FFF2-40B4-BE49-F238E27FC236}">
                <a16:creationId xmlns:a16="http://schemas.microsoft.com/office/drawing/2014/main" id="{A2CFB144-D31C-48F6-9A04-19243BEF0543}"/>
              </a:ext>
            </a:extLst>
          </p:cNvPr>
          <p:cNvSpPr>
            <a:spLocks noGrp="1"/>
          </p:cNvSpPr>
          <p:nvPr>
            <p:ph type="sldNum" sz="quarter" idx="10"/>
          </p:nvPr>
        </p:nvSpPr>
        <p:spPr>
          <a:xfrm>
            <a:off x="6542781" y="9645587"/>
            <a:ext cx="234129" cy="228006"/>
          </a:xfrm>
          <a:prstGeom prst="rect">
            <a:avLst/>
          </a:prstGeom>
        </p:spPr>
        <p:txBody>
          <a:bodyPr/>
          <a:lstStyle/>
          <a:p>
            <a:fld id="{682086A8-5360-4C0B-9DB0-BD6946B6560E}" type="slidenum">
              <a:rPr lang="en-GB" altLang="en-US" smtClean="0"/>
              <a:pPr/>
              <a:t>‹#›</a:t>
            </a:fld>
            <a:endParaRPr lang="en-GB" altLang="en-US" dirty="0"/>
          </a:p>
        </p:txBody>
      </p:sp>
      <p:sp>
        <p:nvSpPr>
          <p:cNvPr id="10" name="Text Placeholder 7">
            <a:extLst>
              <a:ext uri="{FF2B5EF4-FFF2-40B4-BE49-F238E27FC236}">
                <a16:creationId xmlns:a16="http://schemas.microsoft.com/office/drawing/2014/main" id="{C9F202F3-DC27-41A0-B6C2-43AC5A4584B0}"/>
              </a:ext>
            </a:extLst>
          </p:cNvPr>
          <p:cNvSpPr>
            <a:spLocks noGrp="1"/>
          </p:cNvSpPr>
          <p:nvPr>
            <p:ph type="body" sz="quarter" idx="13" hasCustomPrompt="1"/>
          </p:nvPr>
        </p:nvSpPr>
        <p:spPr>
          <a:xfrm>
            <a:off x="639685" y="8437569"/>
            <a:ext cx="5578637" cy="636675"/>
          </a:xfrm>
          <a:prstGeom prst="rect">
            <a:avLst/>
          </a:prstGeom>
          <a:solidFill>
            <a:srgbClr val="161C4A"/>
          </a:solidFill>
        </p:spPr>
        <p:txBody>
          <a:bodyPr anchor="ctr"/>
          <a:lstStyle>
            <a:lvl1pPr algn="ctr">
              <a:defRPr sz="2178" b="1">
                <a:solidFill>
                  <a:schemeClr val="bg1"/>
                </a:solidFill>
              </a:defRPr>
            </a:lvl1pPr>
          </a:lstStyle>
          <a:p>
            <a:pPr lvl="0"/>
            <a:r>
              <a:rPr lang="en-US" dirty="0"/>
              <a:t>&lt;Heading&gt;</a:t>
            </a:r>
            <a:endParaRPr lang="en-GB" dirty="0"/>
          </a:p>
        </p:txBody>
      </p:sp>
    </p:spTree>
    <p:extLst>
      <p:ext uri="{BB962C8B-B14F-4D97-AF65-F5344CB8AC3E}">
        <p14:creationId xmlns:p14="http://schemas.microsoft.com/office/powerpoint/2010/main" val="1467472899"/>
      </p:ext>
    </p:extLst>
  </p:cSld>
  <p:clrMapOvr>
    <a:masterClrMapping/>
  </p:clrMapOvr>
  <p:extLst>
    <p:ext uri="{DCECCB84-F9BA-43D5-87BE-67443E8EF086}">
      <p15:sldGuideLst xmlns:p15="http://schemas.microsoft.com/office/powerpoint/2012/main">
        <p15:guide id="1" pos="140" userDrawn="1">
          <p15:clr>
            <a:srgbClr val="FBAE40"/>
          </p15:clr>
        </p15:guide>
        <p15:guide id="2" pos="409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tags" Target="../tags/tag6.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aphicFrame>
        <p:nvGraphicFramePr>
          <p:cNvPr id="1026" name="Object 384" hidden="1"/>
          <p:cNvGraphicFramePr>
            <a:graphicFrameLocks noChangeAspect="1"/>
          </p:cNvGraphicFramePr>
          <p:nvPr>
            <p:custDataLst>
              <p:tags r:id="rId8"/>
            </p:custDataLst>
          </p:nvPr>
        </p:nvGraphicFramePr>
        <p:xfrm>
          <a:off x="2" y="0"/>
          <a:ext cx="121488" cy="233962"/>
        </p:xfrm>
        <a:graphic>
          <a:graphicData uri="http://schemas.openxmlformats.org/presentationml/2006/ole">
            <mc:AlternateContent xmlns:mc="http://schemas.openxmlformats.org/markup-compatibility/2006">
              <mc:Choice xmlns:v="urn:schemas-microsoft-com:vml" Requires="v">
                <p:oleObj name="think-cell Slide" r:id="rId14" imgW="360" imgH="360" progId="TCLayout.ActiveDocument.1">
                  <p:embed/>
                </p:oleObj>
              </mc:Choice>
              <mc:Fallback>
                <p:oleObj name="think-cell Slide" r:id="rId14" imgW="360" imgH="360" progId="TCLayout.ActiveDocument.1">
                  <p:embed/>
                  <p:pic>
                    <p:nvPicPr>
                      <p:cNvPr id="1026" name="Object 384"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 y="0"/>
                        <a:ext cx="121488" cy="23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76" name="McK 1. On-page tracker" hidden="1"/>
          <p:cNvSpPr>
            <a:spLocks noChangeArrowheads="1"/>
          </p:cNvSpPr>
          <p:nvPr>
            <p:custDataLst>
              <p:tags r:id="rId9"/>
            </p:custDataLst>
          </p:nvPr>
        </p:nvSpPr>
        <p:spPr bwMode="gray">
          <a:xfrm>
            <a:off x="91119" y="39777"/>
            <a:ext cx="1559722" cy="390876"/>
          </a:xfrm>
          <a:prstGeom prst="rect">
            <a:avLst/>
          </a:prstGeom>
          <a:noFill/>
          <a:ln w="9525">
            <a:noFill/>
            <a:miter lim="800000"/>
            <a:headEnd/>
            <a:tailEnd/>
          </a:ln>
          <a:effectLst/>
        </p:spPr>
        <p:txBody>
          <a:bodyPr wrap="none" lIns="0" tIns="0" rIns="0" bIns="0">
            <a:spAutoFit/>
          </a:bodyPr>
          <a:lstStyle/>
          <a:p>
            <a:pPr>
              <a:defRPr/>
            </a:pPr>
            <a:r>
              <a:rPr lang="en-GB" sz="2540" dirty="0">
                <a:solidFill>
                  <a:srgbClr val="808080"/>
                </a:solidFill>
                <a:latin typeface="Helvetica" panose="020B0604020202030204" pitchFamily="34" charset="0"/>
              </a:rPr>
              <a:t>TRACKER</a:t>
            </a:r>
          </a:p>
        </p:txBody>
      </p:sp>
      <p:sp>
        <p:nvSpPr>
          <p:cNvPr id="1032" name="McK 3. Unit of measure" hidden="1"/>
          <p:cNvSpPr txBox="1">
            <a:spLocks noChangeArrowheads="1"/>
          </p:cNvSpPr>
          <p:nvPr>
            <p:custDataLst>
              <p:tags r:id="rId10"/>
            </p:custDataLst>
          </p:nvPr>
        </p:nvSpPr>
        <p:spPr bwMode="gray">
          <a:xfrm>
            <a:off x="91121" y="783779"/>
            <a:ext cx="2797869" cy="390876"/>
          </a:xfrm>
          <a:prstGeom prst="rect">
            <a:avLst/>
          </a:prstGeom>
          <a:noFill/>
          <a:ln w="9525">
            <a:noFill/>
            <a:miter lim="800000"/>
            <a:headEnd/>
            <a:tailEnd/>
          </a:ln>
          <a:effectLst/>
        </p:spPr>
        <p:txBody>
          <a:bodyPr lIns="0" tIns="0" rIns="0" bIns="0">
            <a:spAutoFit/>
          </a:bodyPr>
          <a:lstStyle/>
          <a:p>
            <a:pPr defTabSz="1624074">
              <a:defRPr/>
            </a:pPr>
            <a:r>
              <a:rPr lang="en-GB" sz="2540" dirty="0">
                <a:solidFill>
                  <a:srgbClr val="808080"/>
                </a:solidFill>
                <a:latin typeface="Helvetica" panose="020B0604020202030204" pitchFamily="34" charset="0"/>
              </a:rPr>
              <a:t>Unit of measure</a:t>
            </a:r>
          </a:p>
        </p:txBody>
      </p:sp>
      <p:grpSp>
        <p:nvGrpSpPr>
          <p:cNvPr id="1031" name="ACET" hidden="1"/>
          <p:cNvGrpSpPr>
            <a:grpSpLocks/>
          </p:cNvGrpSpPr>
          <p:nvPr>
            <p:custDataLst>
              <p:tags r:id="rId11"/>
            </p:custDataLst>
          </p:nvPr>
        </p:nvGrpSpPr>
        <p:grpSpPr bwMode="auto">
          <a:xfrm>
            <a:off x="1111621" y="1499718"/>
            <a:ext cx="3263169" cy="910118"/>
            <a:chOff x="915" y="641"/>
            <a:chExt cx="2686" cy="389"/>
          </a:xfrm>
        </p:grpSpPr>
        <p:cxnSp>
          <p:nvCxnSpPr>
            <p:cNvPr id="1043" name="AutoShape 249" hidden="1"/>
            <p:cNvCxnSpPr>
              <a:cxnSpLocks noChangeShapeType="1"/>
              <a:stCxn id="1274" idx="4"/>
              <a:endCxn id="1274" idx="6"/>
            </p:cNvCxnSpPr>
            <p:nvPr/>
          </p:nvCxnSpPr>
          <p:spPr bwMode="gray">
            <a:xfrm>
              <a:off x="915" y="1030"/>
              <a:ext cx="2686"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274" name="AutoShape 250" hidden="1"/>
            <p:cNvSpPr>
              <a:spLocks noChangeArrowheads="1"/>
            </p:cNvSpPr>
            <p:nvPr/>
          </p:nvSpPr>
          <p:spPr bwMode="gray">
            <a:xfrm>
              <a:off x="915" y="641"/>
              <a:ext cx="2686" cy="389"/>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a:defRPr/>
              </a:pPr>
              <a:r>
                <a:rPr lang="en-GB" sz="2901" b="1" dirty="0">
                  <a:latin typeface="Helvetica" panose="020B0604020202030204" pitchFamily="34" charset="0"/>
                </a:rPr>
                <a:t>Title</a:t>
              </a:r>
            </a:p>
            <a:p>
              <a:pPr>
                <a:defRPr/>
              </a:pPr>
              <a:r>
                <a:rPr lang="en-GB" sz="2901" dirty="0">
                  <a:solidFill>
                    <a:srgbClr val="808080"/>
                  </a:solidFill>
                  <a:latin typeface="Helvetica" panose="020B0604020202030204" pitchFamily="34" charset="0"/>
                </a:rPr>
                <a:t>Unit of measure</a:t>
              </a:r>
            </a:p>
          </p:txBody>
        </p:sp>
      </p:grpSp>
      <p:sp>
        <p:nvSpPr>
          <p:cNvPr id="1308" name="Working Draft" hidden="1"/>
          <p:cNvSpPr txBox="1">
            <a:spLocks noChangeArrowheads="1"/>
          </p:cNvSpPr>
          <p:nvPr>
            <p:custDataLst>
              <p:tags r:id="rId12"/>
            </p:custDataLst>
          </p:nvPr>
        </p:nvSpPr>
        <p:spPr bwMode="gray">
          <a:xfrm rot="5400000">
            <a:off x="5251239" y="4002463"/>
            <a:ext cx="3106620" cy="167418"/>
          </a:xfrm>
          <a:prstGeom prst="rect">
            <a:avLst/>
          </a:prstGeom>
          <a:noFill/>
          <a:ln w="9525">
            <a:noFill/>
            <a:miter lim="800000"/>
            <a:headEnd/>
            <a:tailEnd/>
          </a:ln>
          <a:effectLst/>
        </p:spPr>
        <p:txBody>
          <a:bodyPr wrap="none" lIns="0" tIns="0" rIns="0" bIns="0">
            <a:spAutoFit/>
          </a:bodyPr>
          <a:lstStyle/>
          <a:p>
            <a:pPr>
              <a:defRPr/>
            </a:pPr>
            <a:r>
              <a:rPr lang="en-GB" sz="1088" dirty="0">
                <a:latin typeface="Helvetica" panose="020B0604020202030204" pitchFamily="34" charset="0"/>
              </a:rPr>
              <a:t>Working Draft - Last Modified 18/10/2011 22:51:53</a:t>
            </a:r>
            <a:endParaRPr lang="en-GB" sz="2901" dirty="0">
              <a:latin typeface="Helvetica" panose="020B0604020202030204" pitchFamily="34" charset="0"/>
            </a:endParaRPr>
          </a:p>
        </p:txBody>
      </p:sp>
      <p:sp>
        <p:nvSpPr>
          <p:cNvPr id="1309" name="Printed" hidden="1"/>
          <p:cNvSpPr txBox="1">
            <a:spLocks noChangeArrowheads="1"/>
          </p:cNvSpPr>
          <p:nvPr>
            <p:custDataLst>
              <p:tags r:id="rId13"/>
            </p:custDataLst>
          </p:nvPr>
        </p:nvSpPr>
        <p:spPr bwMode="gray">
          <a:xfrm rot="5400000">
            <a:off x="6584936" y="5661261"/>
            <a:ext cx="439223" cy="167418"/>
          </a:xfrm>
          <a:prstGeom prst="rect">
            <a:avLst/>
          </a:prstGeom>
          <a:noFill/>
          <a:ln w="9525">
            <a:noFill/>
            <a:miter lim="800000"/>
            <a:headEnd/>
            <a:tailEnd/>
          </a:ln>
          <a:effectLst/>
        </p:spPr>
        <p:txBody>
          <a:bodyPr wrap="none" lIns="0" tIns="0" rIns="0" bIns="0">
            <a:spAutoFit/>
          </a:bodyPr>
          <a:lstStyle/>
          <a:p>
            <a:pPr>
              <a:defRPr/>
            </a:pPr>
            <a:r>
              <a:rPr lang="en-GB" sz="1088" dirty="0">
                <a:latin typeface="Helvetica" panose="020B0604020202030204" pitchFamily="34" charset="0"/>
              </a:rPr>
              <a:t>Printed</a:t>
            </a:r>
            <a:endParaRPr lang="en-GB" sz="2901" dirty="0">
              <a:latin typeface="Helvetica" panose="020B0604020202030204" pitchFamily="34" charset="0"/>
            </a:endParaRPr>
          </a:p>
        </p:txBody>
      </p:sp>
    </p:spTree>
    <p:extLst>
      <p:ext uri="{BB962C8B-B14F-4D97-AF65-F5344CB8AC3E}">
        <p14:creationId xmlns:p14="http://schemas.microsoft.com/office/powerpoint/2010/main" val="2331273354"/>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8" r:id="rId4"/>
    <p:sldLayoutId id="2147483652" r:id="rId5"/>
    <p:sldLayoutId id="2147483657" r:id="rId6"/>
  </p:sldLayoutIdLst>
  <p:hf hdr="0" ftr="0" dt="0"/>
  <p:txStyles>
    <p:titleStyle>
      <a:lvl1pPr algn="l" defTabSz="1624074" rtl="0" eaLnBrk="0" fontAlgn="base" hangingPunct="0">
        <a:spcBef>
          <a:spcPct val="0"/>
        </a:spcBef>
        <a:spcAft>
          <a:spcPct val="0"/>
        </a:spcAft>
        <a:defRPr sz="3264" b="1">
          <a:solidFill>
            <a:srgbClr val="161C4A"/>
          </a:solidFill>
          <a:latin typeface="+mj-lt"/>
          <a:ea typeface="+mj-ea"/>
          <a:cs typeface="+mj-cs"/>
        </a:defRPr>
      </a:lvl1pPr>
      <a:lvl2pPr algn="l" defTabSz="1624074" rtl="0" eaLnBrk="0" fontAlgn="base" hangingPunct="0">
        <a:spcBef>
          <a:spcPct val="0"/>
        </a:spcBef>
        <a:spcAft>
          <a:spcPct val="0"/>
        </a:spcAft>
        <a:defRPr sz="3449" b="1">
          <a:solidFill>
            <a:schemeClr val="tx2"/>
          </a:solidFill>
          <a:latin typeface="Arial" charset="0"/>
        </a:defRPr>
      </a:lvl2pPr>
      <a:lvl3pPr algn="l" defTabSz="1624074" rtl="0" eaLnBrk="0" fontAlgn="base" hangingPunct="0">
        <a:spcBef>
          <a:spcPct val="0"/>
        </a:spcBef>
        <a:spcAft>
          <a:spcPct val="0"/>
        </a:spcAft>
        <a:defRPr sz="3449" b="1">
          <a:solidFill>
            <a:schemeClr val="tx2"/>
          </a:solidFill>
          <a:latin typeface="Arial" charset="0"/>
        </a:defRPr>
      </a:lvl3pPr>
      <a:lvl4pPr algn="l" defTabSz="1624074" rtl="0" eaLnBrk="0" fontAlgn="base" hangingPunct="0">
        <a:spcBef>
          <a:spcPct val="0"/>
        </a:spcBef>
        <a:spcAft>
          <a:spcPct val="0"/>
        </a:spcAft>
        <a:defRPr sz="3449" b="1">
          <a:solidFill>
            <a:schemeClr val="tx2"/>
          </a:solidFill>
          <a:latin typeface="Arial" charset="0"/>
        </a:defRPr>
      </a:lvl4pPr>
      <a:lvl5pPr algn="l" defTabSz="1624074" rtl="0" eaLnBrk="0" fontAlgn="base" hangingPunct="0">
        <a:spcBef>
          <a:spcPct val="0"/>
        </a:spcBef>
        <a:spcAft>
          <a:spcPct val="0"/>
        </a:spcAft>
        <a:defRPr sz="3449" b="1">
          <a:solidFill>
            <a:schemeClr val="tx2"/>
          </a:solidFill>
          <a:latin typeface="Arial" charset="0"/>
        </a:defRPr>
      </a:lvl5pPr>
      <a:lvl6pPr marL="829315" algn="l" defTabSz="1624074" rtl="0" fontAlgn="base">
        <a:spcBef>
          <a:spcPct val="0"/>
        </a:spcBef>
        <a:spcAft>
          <a:spcPct val="0"/>
        </a:spcAft>
        <a:defRPr sz="3449" b="1">
          <a:solidFill>
            <a:schemeClr val="tx2"/>
          </a:solidFill>
          <a:latin typeface="Arial" charset="0"/>
        </a:defRPr>
      </a:lvl6pPr>
      <a:lvl7pPr marL="1658629" algn="l" defTabSz="1624074" rtl="0" fontAlgn="base">
        <a:spcBef>
          <a:spcPct val="0"/>
        </a:spcBef>
        <a:spcAft>
          <a:spcPct val="0"/>
        </a:spcAft>
        <a:defRPr sz="3449" b="1">
          <a:solidFill>
            <a:schemeClr val="tx2"/>
          </a:solidFill>
          <a:latin typeface="Arial" charset="0"/>
        </a:defRPr>
      </a:lvl7pPr>
      <a:lvl8pPr marL="2487944" algn="l" defTabSz="1624074" rtl="0" fontAlgn="base">
        <a:spcBef>
          <a:spcPct val="0"/>
        </a:spcBef>
        <a:spcAft>
          <a:spcPct val="0"/>
        </a:spcAft>
        <a:defRPr sz="3449" b="1">
          <a:solidFill>
            <a:schemeClr val="tx2"/>
          </a:solidFill>
          <a:latin typeface="Arial" charset="0"/>
        </a:defRPr>
      </a:lvl8pPr>
      <a:lvl9pPr marL="3317256" algn="l" defTabSz="1624074" rtl="0" fontAlgn="base">
        <a:spcBef>
          <a:spcPct val="0"/>
        </a:spcBef>
        <a:spcAft>
          <a:spcPct val="0"/>
        </a:spcAft>
        <a:defRPr sz="3449" b="1">
          <a:solidFill>
            <a:schemeClr val="tx2"/>
          </a:solidFill>
          <a:latin typeface="Arial" charset="0"/>
        </a:defRPr>
      </a:lvl9pPr>
    </p:titleStyle>
    <p:bodyStyle>
      <a:lvl1pPr algn="l" defTabSz="1624074" rtl="0" eaLnBrk="0" fontAlgn="base" hangingPunct="0">
        <a:spcBef>
          <a:spcPct val="0"/>
        </a:spcBef>
        <a:spcAft>
          <a:spcPct val="0"/>
        </a:spcAft>
        <a:buClr>
          <a:schemeClr val="tx2"/>
        </a:buClr>
        <a:defRPr sz="2901">
          <a:solidFill>
            <a:schemeClr val="tx1"/>
          </a:solidFill>
          <a:latin typeface="+mj-lt"/>
          <a:ea typeface="+mn-ea"/>
          <a:cs typeface="+mn-cs"/>
        </a:defRPr>
      </a:lvl1pPr>
      <a:lvl2pPr marL="351310" indent="-348428" algn="l" defTabSz="1624074" rtl="0" eaLnBrk="0" fontAlgn="base" hangingPunct="0">
        <a:spcBef>
          <a:spcPct val="0"/>
        </a:spcBef>
        <a:spcAft>
          <a:spcPct val="0"/>
        </a:spcAft>
        <a:buClr>
          <a:schemeClr val="tx2"/>
        </a:buClr>
        <a:buSzPct val="125000"/>
        <a:buFont typeface="Arial" panose="020B0604020202020204" pitchFamily="34" charset="0"/>
        <a:buChar char="▪"/>
        <a:defRPr sz="2901">
          <a:solidFill>
            <a:schemeClr val="tx1"/>
          </a:solidFill>
          <a:latin typeface="+mj-lt"/>
        </a:defRPr>
      </a:lvl2pPr>
      <a:lvl3pPr marL="829315" indent="-475130" algn="l" defTabSz="1624074" rtl="0" eaLnBrk="0" fontAlgn="base" hangingPunct="0">
        <a:spcBef>
          <a:spcPct val="0"/>
        </a:spcBef>
        <a:spcAft>
          <a:spcPct val="0"/>
        </a:spcAft>
        <a:buClr>
          <a:schemeClr val="tx2"/>
        </a:buClr>
        <a:buSzPct val="120000"/>
        <a:buFont typeface="Arial" panose="020B0604020202020204" pitchFamily="34" charset="0"/>
        <a:buChar char="–"/>
        <a:defRPr sz="2901">
          <a:solidFill>
            <a:schemeClr val="tx1"/>
          </a:solidFill>
          <a:latin typeface="+mj-lt"/>
        </a:defRPr>
      </a:lvl3pPr>
      <a:lvl4pPr marL="1114394" indent="-282200" algn="l" defTabSz="1624074" rtl="0" eaLnBrk="0" fontAlgn="base" hangingPunct="0">
        <a:spcBef>
          <a:spcPct val="0"/>
        </a:spcBef>
        <a:spcAft>
          <a:spcPct val="0"/>
        </a:spcAft>
        <a:buClr>
          <a:schemeClr val="tx2"/>
        </a:buClr>
        <a:buSzPct val="120000"/>
        <a:buFont typeface="Arial" panose="020B0604020202020204" pitchFamily="34" charset="0"/>
        <a:buChar char="▫"/>
        <a:defRPr sz="2901">
          <a:solidFill>
            <a:schemeClr val="tx1"/>
          </a:solidFill>
          <a:latin typeface="+mj-lt"/>
        </a:defRPr>
      </a:lvl4pPr>
      <a:lvl5pPr marL="1353397" indent="-236125" algn="l" defTabSz="1624074" rtl="0" eaLnBrk="0" fontAlgn="base" hangingPunct="0">
        <a:spcBef>
          <a:spcPct val="0"/>
        </a:spcBef>
        <a:spcAft>
          <a:spcPct val="0"/>
        </a:spcAft>
        <a:buClr>
          <a:schemeClr val="tx2"/>
        </a:buClr>
        <a:buSzPct val="89000"/>
        <a:buFont typeface="Arial" panose="020B0604020202020204" pitchFamily="34" charset="0"/>
        <a:buChar char="-"/>
        <a:defRPr sz="2901">
          <a:solidFill>
            <a:schemeClr val="tx1"/>
          </a:solidFill>
          <a:latin typeface="+mj-lt"/>
        </a:defRPr>
      </a:lvl5pPr>
      <a:lvl6pPr marL="2182709" indent="-236125" algn="l" defTabSz="1624074" rtl="0" fontAlgn="base">
        <a:spcBef>
          <a:spcPct val="0"/>
        </a:spcBef>
        <a:spcAft>
          <a:spcPct val="0"/>
        </a:spcAft>
        <a:buClr>
          <a:schemeClr val="tx2"/>
        </a:buClr>
        <a:buSzPct val="89000"/>
        <a:buFont typeface="Arial" charset="0"/>
        <a:buChar char="-"/>
        <a:defRPr sz="2901">
          <a:solidFill>
            <a:schemeClr val="tx1"/>
          </a:solidFill>
          <a:latin typeface="+mn-lt"/>
        </a:defRPr>
      </a:lvl6pPr>
      <a:lvl7pPr marL="3012021" indent="-236125" algn="l" defTabSz="1624074" rtl="0" fontAlgn="base">
        <a:spcBef>
          <a:spcPct val="0"/>
        </a:spcBef>
        <a:spcAft>
          <a:spcPct val="0"/>
        </a:spcAft>
        <a:buClr>
          <a:schemeClr val="tx2"/>
        </a:buClr>
        <a:buSzPct val="89000"/>
        <a:buFont typeface="Arial" charset="0"/>
        <a:buChar char="-"/>
        <a:defRPr sz="2901">
          <a:solidFill>
            <a:schemeClr val="tx1"/>
          </a:solidFill>
          <a:latin typeface="+mn-lt"/>
        </a:defRPr>
      </a:lvl7pPr>
      <a:lvl8pPr marL="3841337" indent="-236125" algn="l" defTabSz="1624074" rtl="0" fontAlgn="base">
        <a:spcBef>
          <a:spcPct val="0"/>
        </a:spcBef>
        <a:spcAft>
          <a:spcPct val="0"/>
        </a:spcAft>
        <a:buClr>
          <a:schemeClr val="tx2"/>
        </a:buClr>
        <a:buSzPct val="89000"/>
        <a:buFont typeface="Arial" charset="0"/>
        <a:buChar char="-"/>
        <a:defRPr sz="2901">
          <a:solidFill>
            <a:schemeClr val="tx1"/>
          </a:solidFill>
          <a:latin typeface="+mn-lt"/>
        </a:defRPr>
      </a:lvl8pPr>
      <a:lvl9pPr marL="4670653" indent="-236125" algn="l" defTabSz="1624074" rtl="0" fontAlgn="base">
        <a:spcBef>
          <a:spcPct val="0"/>
        </a:spcBef>
        <a:spcAft>
          <a:spcPct val="0"/>
        </a:spcAft>
        <a:buClr>
          <a:schemeClr val="tx2"/>
        </a:buClr>
        <a:buSzPct val="89000"/>
        <a:buFont typeface="Arial" charset="0"/>
        <a:buChar char="-"/>
        <a:defRPr sz="2901">
          <a:solidFill>
            <a:schemeClr val="tx1"/>
          </a:solidFill>
          <a:latin typeface="+mn-lt"/>
        </a:defRPr>
      </a:lvl9pPr>
    </p:bodyStyle>
    <p:otherStyle>
      <a:defPPr>
        <a:defRPr lang="en-US"/>
      </a:defPPr>
      <a:lvl1pPr marL="0" algn="l" defTabSz="1658629" rtl="0" eaLnBrk="1" latinLnBrk="0" hangingPunct="1">
        <a:defRPr sz="3264" kern="1200">
          <a:solidFill>
            <a:schemeClr val="tx1"/>
          </a:solidFill>
          <a:latin typeface="+mn-lt"/>
          <a:ea typeface="+mn-ea"/>
          <a:cs typeface="+mn-cs"/>
        </a:defRPr>
      </a:lvl1pPr>
      <a:lvl2pPr marL="829315" algn="l" defTabSz="1658629" rtl="0" eaLnBrk="1" latinLnBrk="0" hangingPunct="1">
        <a:defRPr sz="3264" kern="1200">
          <a:solidFill>
            <a:schemeClr val="tx1"/>
          </a:solidFill>
          <a:latin typeface="+mn-lt"/>
          <a:ea typeface="+mn-ea"/>
          <a:cs typeface="+mn-cs"/>
        </a:defRPr>
      </a:lvl2pPr>
      <a:lvl3pPr marL="1658629" algn="l" defTabSz="1658629" rtl="0" eaLnBrk="1" latinLnBrk="0" hangingPunct="1">
        <a:defRPr sz="3264" kern="1200">
          <a:solidFill>
            <a:schemeClr val="tx1"/>
          </a:solidFill>
          <a:latin typeface="+mn-lt"/>
          <a:ea typeface="+mn-ea"/>
          <a:cs typeface="+mn-cs"/>
        </a:defRPr>
      </a:lvl3pPr>
      <a:lvl4pPr marL="2487944" algn="l" defTabSz="1658629" rtl="0" eaLnBrk="1" latinLnBrk="0" hangingPunct="1">
        <a:defRPr sz="3264" kern="1200">
          <a:solidFill>
            <a:schemeClr val="tx1"/>
          </a:solidFill>
          <a:latin typeface="+mn-lt"/>
          <a:ea typeface="+mn-ea"/>
          <a:cs typeface="+mn-cs"/>
        </a:defRPr>
      </a:lvl4pPr>
      <a:lvl5pPr marL="3317256" algn="l" defTabSz="1658629" rtl="0" eaLnBrk="1" latinLnBrk="0" hangingPunct="1">
        <a:defRPr sz="3264" kern="1200">
          <a:solidFill>
            <a:schemeClr val="tx1"/>
          </a:solidFill>
          <a:latin typeface="+mn-lt"/>
          <a:ea typeface="+mn-ea"/>
          <a:cs typeface="+mn-cs"/>
        </a:defRPr>
      </a:lvl5pPr>
      <a:lvl6pPr marL="4146574" algn="l" defTabSz="1658629" rtl="0" eaLnBrk="1" latinLnBrk="0" hangingPunct="1">
        <a:defRPr sz="3264" kern="1200">
          <a:solidFill>
            <a:schemeClr val="tx1"/>
          </a:solidFill>
          <a:latin typeface="+mn-lt"/>
          <a:ea typeface="+mn-ea"/>
          <a:cs typeface="+mn-cs"/>
        </a:defRPr>
      </a:lvl6pPr>
      <a:lvl7pPr marL="4975888" algn="l" defTabSz="1658629" rtl="0" eaLnBrk="1" latinLnBrk="0" hangingPunct="1">
        <a:defRPr sz="3264" kern="1200">
          <a:solidFill>
            <a:schemeClr val="tx1"/>
          </a:solidFill>
          <a:latin typeface="+mn-lt"/>
          <a:ea typeface="+mn-ea"/>
          <a:cs typeface="+mn-cs"/>
        </a:defRPr>
      </a:lvl7pPr>
      <a:lvl8pPr marL="5805201" algn="l" defTabSz="1658629" rtl="0" eaLnBrk="1" latinLnBrk="0" hangingPunct="1">
        <a:defRPr sz="3264" kern="1200">
          <a:solidFill>
            <a:schemeClr val="tx1"/>
          </a:solidFill>
          <a:latin typeface="+mn-lt"/>
          <a:ea typeface="+mn-ea"/>
          <a:cs typeface="+mn-cs"/>
        </a:defRPr>
      </a:lvl8pPr>
      <a:lvl9pPr marL="6634513" algn="l" defTabSz="1658629" rtl="0" eaLnBrk="1" latinLnBrk="0" hangingPunct="1">
        <a:defRPr sz="326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58" userDrawn="1">
          <p15:clr>
            <a:srgbClr val="F26B43"/>
          </p15:clr>
        </p15:guide>
        <p15:guide id="2" pos="2117" userDrawn="1">
          <p15:clr>
            <a:srgbClr val="F26B43"/>
          </p15:clr>
        </p15:guide>
        <p15:guide id="3" pos="50" userDrawn="1">
          <p15:clr>
            <a:srgbClr val="F26B43"/>
          </p15:clr>
        </p15:guide>
        <p15:guide id="4" pos="41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aswm@asiasecurities.lk" TargetMode="External"/><Relationship Id="rId1" Type="http://schemas.openxmlformats.org/officeDocument/2006/relationships/slideLayout" Target="../slideLayouts/slideLayout4.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205C7-1C6E-EC95-CD19-84BD63886C8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AA86FE3-AC69-8D9D-CC69-E2FE6CD7B4D6}"/>
              </a:ext>
            </a:extLst>
          </p:cNvPr>
          <p:cNvSpPr txBox="1"/>
          <p:nvPr/>
        </p:nvSpPr>
        <p:spPr>
          <a:xfrm flipH="1">
            <a:off x="139814" y="4994650"/>
            <a:ext cx="3083102" cy="2450927"/>
          </a:xfrm>
          <a:prstGeom prst="rect">
            <a:avLst/>
          </a:prstGeom>
          <a:noFill/>
        </p:spPr>
        <p:txBody>
          <a:bodyPr wrap="square">
            <a:spAutoFit/>
          </a:bodyPr>
          <a:lstStyle/>
          <a:p>
            <a:pPr algn="just">
              <a:spcBef>
                <a:spcPts val="544"/>
              </a:spcBef>
              <a:spcAft>
                <a:spcPts val="544"/>
              </a:spcAft>
            </a:pPr>
            <a:r>
              <a:rPr lang="en-US" sz="900" b="1" dirty="0">
                <a:latin typeface="Helvetica" panose="020B0604020202030204" pitchFamily="34" charset="0"/>
              </a:rPr>
              <a:t>Investment Objective: </a:t>
            </a:r>
            <a:r>
              <a:rPr lang="en-US" sz="900" dirty="0">
                <a:latin typeface="Helvetica" panose="020B0604020202030204" pitchFamily="34" charset="0"/>
              </a:rPr>
              <a:t>The investment objective is to generate favourable risk adjusted returns when compared to other asset classes. </a:t>
            </a:r>
          </a:p>
          <a:p>
            <a:pPr algn="just"/>
            <a:r>
              <a:rPr lang="en-US" sz="900" b="1" dirty="0">
                <a:latin typeface="Helvetica" panose="020B0604020202030204" pitchFamily="34" charset="0"/>
              </a:rPr>
              <a:t>Fund Strategy: </a:t>
            </a:r>
            <a:r>
              <a:rPr lang="en-US" sz="900" b="0" i="0" u="none" strike="noStrike" kern="1200" baseline="0" dirty="0">
                <a:solidFill>
                  <a:srgbClr val="000000"/>
                </a:solidFill>
                <a:latin typeface="Helvetica" panose="020B0604020202020204" pitchFamily="34" charset="0"/>
              </a:rPr>
              <a:t>The Fund can invest </a:t>
            </a:r>
            <a:r>
              <a:rPr lang="en-US" sz="900" dirty="0">
                <a:solidFill>
                  <a:srgbClr val="000000"/>
                </a:solidFill>
                <a:latin typeface="Helvetica" panose="020B0604020202020204" pitchFamily="34" charset="0"/>
              </a:rPr>
              <a:t>up to a maximum of 97% and minimum of 50% in equity. However, the fund can also invest in fixed income instruments such as short tenure T Bills in extreme market conditions where it’s advantageous to clients.</a:t>
            </a:r>
            <a:endParaRPr lang="en-US" sz="900" b="0" i="0" u="none" strike="noStrike" kern="1200" baseline="0" dirty="0">
              <a:solidFill>
                <a:srgbClr val="000000"/>
              </a:solidFill>
              <a:latin typeface="Helvetica" panose="020B0604020202020204" pitchFamily="34" charset="0"/>
            </a:endParaRPr>
          </a:p>
          <a:p>
            <a:pPr algn="just"/>
            <a:endParaRPr lang="en-US" sz="900" dirty="0">
              <a:solidFill>
                <a:srgbClr val="000000"/>
              </a:solidFill>
              <a:latin typeface="Helvetica" panose="020B0604020202020204" pitchFamily="34" charset="0"/>
            </a:endParaRPr>
          </a:p>
          <a:p>
            <a:pPr algn="just"/>
            <a:r>
              <a:rPr lang="en-US" sz="900" b="1" dirty="0">
                <a:solidFill>
                  <a:srgbClr val="000000"/>
                </a:solidFill>
                <a:latin typeface="Helvetica" panose="020B0604020202020204" pitchFamily="34" charset="0"/>
              </a:rPr>
              <a:t>Intended for:</a:t>
            </a:r>
            <a:r>
              <a:rPr lang="en-US" sz="900" dirty="0">
                <a:solidFill>
                  <a:srgbClr val="000000"/>
                </a:solidFill>
                <a:latin typeface="Helvetica" panose="020B0604020202020204" pitchFamily="34" charset="0"/>
              </a:rPr>
              <a:t> Long term investors with high risk tolerance seeking capital growth and returns compared to “A” rated bank deposits</a:t>
            </a:r>
          </a:p>
          <a:p>
            <a:pPr algn="just"/>
            <a:endParaRPr lang="en-US" sz="900" dirty="0">
              <a:solidFill>
                <a:srgbClr val="000000"/>
              </a:solidFill>
              <a:latin typeface="Helvetica" panose="020B0604020202020204" pitchFamily="34" charset="0"/>
            </a:endParaRPr>
          </a:p>
          <a:p>
            <a:pPr algn="just"/>
            <a:r>
              <a:rPr lang="en-US" sz="900" b="1" dirty="0">
                <a:solidFill>
                  <a:srgbClr val="000000"/>
                </a:solidFill>
                <a:latin typeface="Helvetica" panose="020B0604020202020204" pitchFamily="34" charset="0"/>
              </a:rPr>
              <a:t>Why Invest?</a:t>
            </a:r>
            <a:r>
              <a:rPr lang="en-US" sz="900" dirty="0">
                <a:solidFill>
                  <a:srgbClr val="000000"/>
                </a:solidFill>
                <a:latin typeface="Helvetica" panose="020B0604020202020204" pitchFamily="34" charset="0"/>
              </a:rPr>
              <a:t> Favourable returns, risk diversification, professional fund management and equities are tax free instruments.</a:t>
            </a:r>
            <a:endParaRPr lang="en-US" sz="900" dirty="0">
              <a:latin typeface="Helvetica" panose="020B0604020202030204" pitchFamily="34" charset="0"/>
            </a:endParaRPr>
          </a:p>
        </p:txBody>
      </p:sp>
      <p:sp>
        <p:nvSpPr>
          <p:cNvPr id="56" name="Rectangle 55">
            <a:extLst>
              <a:ext uri="{FF2B5EF4-FFF2-40B4-BE49-F238E27FC236}">
                <a16:creationId xmlns:a16="http://schemas.microsoft.com/office/drawing/2014/main" id="{821F5BEB-CA05-91C8-D6CB-751186A900A9}"/>
              </a:ext>
            </a:extLst>
          </p:cNvPr>
          <p:cNvSpPr/>
          <p:nvPr/>
        </p:nvSpPr>
        <p:spPr>
          <a:xfrm>
            <a:off x="101841" y="7403172"/>
            <a:ext cx="3108960" cy="182408"/>
          </a:xfrm>
          <a:prstGeom prst="rect">
            <a:avLst/>
          </a:prstGeom>
          <a:solidFill>
            <a:srgbClr val="A01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CEF864BD-B3C0-23A0-9552-00AB0536D1D8}"/>
              </a:ext>
            </a:extLst>
          </p:cNvPr>
          <p:cNvSpPr/>
          <p:nvPr/>
        </p:nvSpPr>
        <p:spPr>
          <a:xfrm>
            <a:off x="3476078" y="4790218"/>
            <a:ext cx="3273208" cy="180506"/>
          </a:xfrm>
          <a:prstGeom prst="rect">
            <a:avLst/>
          </a:prstGeom>
          <a:solidFill>
            <a:srgbClr val="A01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11">
            <a:extLst>
              <a:ext uri="{FF2B5EF4-FFF2-40B4-BE49-F238E27FC236}">
                <a16:creationId xmlns:a16="http://schemas.microsoft.com/office/drawing/2014/main" id="{ABC0B275-C746-0879-3A55-971BBD11B80A}"/>
              </a:ext>
            </a:extLst>
          </p:cNvPr>
          <p:cNvGraphicFramePr>
            <a:graphicFrameLocks noGrp="1"/>
          </p:cNvGraphicFramePr>
          <p:nvPr>
            <p:extLst>
              <p:ext uri="{D42A27DB-BD31-4B8C-83A1-F6EECF244321}">
                <p14:modId xmlns:p14="http://schemas.microsoft.com/office/powerpoint/2010/main" val="930441419"/>
              </p:ext>
            </p:extLst>
          </p:nvPr>
        </p:nvGraphicFramePr>
        <p:xfrm>
          <a:off x="165100" y="1606550"/>
          <a:ext cx="6477001" cy="463952"/>
        </p:xfrm>
        <a:graphic>
          <a:graphicData uri="http://schemas.openxmlformats.org/drawingml/2006/table">
            <a:tbl>
              <a:tblPr firstRow="1" bandRow="1">
                <a:effectLst/>
                <a:tableStyleId>{C083E6E3-FA7D-4D7B-A595-EF9225AFEA82}</a:tableStyleId>
              </a:tblPr>
              <a:tblGrid>
                <a:gridCol w="2166759">
                  <a:extLst>
                    <a:ext uri="{9D8B030D-6E8A-4147-A177-3AD203B41FA5}">
                      <a16:colId xmlns:a16="http://schemas.microsoft.com/office/drawing/2014/main" val="824525346"/>
                    </a:ext>
                  </a:extLst>
                </a:gridCol>
                <a:gridCol w="2155121">
                  <a:extLst>
                    <a:ext uri="{9D8B030D-6E8A-4147-A177-3AD203B41FA5}">
                      <a16:colId xmlns:a16="http://schemas.microsoft.com/office/drawing/2014/main" val="2633213487"/>
                    </a:ext>
                  </a:extLst>
                </a:gridCol>
                <a:gridCol w="2155121">
                  <a:extLst>
                    <a:ext uri="{9D8B030D-6E8A-4147-A177-3AD203B41FA5}">
                      <a16:colId xmlns:a16="http://schemas.microsoft.com/office/drawing/2014/main" val="4140323805"/>
                    </a:ext>
                  </a:extLst>
                </a:gridCol>
              </a:tblGrid>
              <a:tr h="412944">
                <a:tc>
                  <a:txBody>
                    <a:bodyPr/>
                    <a:lstStyle/>
                    <a:p>
                      <a:pPr algn="ctr"/>
                      <a:r>
                        <a:rPr lang="en-GB" sz="700" b="1" dirty="0">
                          <a:ln>
                            <a:noFill/>
                          </a:ln>
                          <a:solidFill>
                            <a:srgbClr val="062360"/>
                          </a:solidFill>
                          <a:latin typeface="Helvetica" panose="020B0604020202030204" pitchFamily="34" charset="0"/>
                        </a:rPr>
                        <a:t>YTD YIELD</a:t>
                      </a:r>
                      <a:r>
                        <a:rPr lang="en-GB" sz="700" b="1" baseline="30000" dirty="0">
                          <a:ln>
                            <a:noFill/>
                          </a:ln>
                          <a:solidFill>
                            <a:srgbClr val="062360"/>
                          </a:solidFill>
                          <a:latin typeface="Helvetica" panose="020B0604020202030204" pitchFamily="34" charset="0"/>
                        </a:rPr>
                        <a:t>1</a:t>
                      </a:r>
                      <a:endParaRPr lang="en-US" sz="700" b="1" baseline="30000" dirty="0">
                        <a:ln>
                          <a:noFill/>
                        </a:ln>
                        <a:solidFill>
                          <a:srgbClr val="062360"/>
                        </a:solidFill>
                        <a:latin typeface="Helvetica" panose="020B0604020202030204" pitchFamily="34" charset="0"/>
                      </a:endParaRPr>
                    </a:p>
                    <a:p>
                      <a:pPr algn="ctr"/>
                      <a:r>
                        <a:rPr lang="en-GB" sz="1800" b="1" dirty="0">
                          <a:ln>
                            <a:noFill/>
                          </a:ln>
                          <a:solidFill>
                            <a:srgbClr val="062360"/>
                          </a:solidFill>
                          <a:latin typeface="Helvetica" panose="020B0604020202030204" pitchFamily="34" charset="0"/>
                        </a:rPr>
                        <a:t>7.31%</a:t>
                      </a:r>
                      <a:endParaRPr lang="en-US" sz="1800" b="1" dirty="0">
                        <a:ln>
                          <a:noFill/>
                        </a:ln>
                        <a:solidFill>
                          <a:srgbClr val="062360"/>
                        </a:solidFill>
                        <a:latin typeface="Helvetica" panose="020B0604020202030204" pitchFamily="34" charset="0"/>
                      </a:endParaRPr>
                    </a:p>
                  </a:txBody>
                  <a:tcPr marL="120248" marR="120248" marT="41476" marB="41476"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828295" rtl="0" eaLnBrk="1" fontAlgn="auto" latinLnBrk="0" hangingPunct="1">
                        <a:lnSpc>
                          <a:spcPct val="100000"/>
                        </a:lnSpc>
                        <a:spcBef>
                          <a:spcPts val="0"/>
                        </a:spcBef>
                        <a:spcAft>
                          <a:spcPts val="0"/>
                        </a:spcAft>
                        <a:buClrTx/>
                        <a:buSzTx/>
                        <a:buFontTx/>
                        <a:buNone/>
                        <a:tabLst/>
                        <a:defRPr/>
                      </a:pPr>
                      <a:r>
                        <a:rPr lang="en-GB" sz="700" b="1" dirty="0">
                          <a:ln>
                            <a:noFill/>
                          </a:ln>
                          <a:solidFill>
                            <a:srgbClr val="062360"/>
                          </a:solidFill>
                          <a:latin typeface="Helvetica" panose="020B0604020202030204" pitchFamily="34" charset="0"/>
                        </a:rPr>
                        <a:t>NET ASSET VALUE OF FUND</a:t>
                      </a:r>
                      <a:endParaRPr lang="en-US" sz="700" b="1" dirty="0">
                        <a:ln>
                          <a:noFill/>
                        </a:ln>
                        <a:solidFill>
                          <a:srgbClr val="062360"/>
                        </a:solidFill>
                        <a:latin typeface="Helvetica" panose="020B0604020202030204" pitchFamily="34" charset="0"/>
                      </a:endParaRPr>
                    </a:p>
                    <a:p>
                      <a:pPr algn="ctr"/>
                      <a:r>
                        <a:rPr lang="en-GB" sz="1800" b="1" dirty="0">
                          <a:ln>
                            <a:noFill/>
                          </a:ln>
                          <a:solidFill>
                            <a:srgbClr val="062360"/>
                          </a:solidFill>
                          <a:latin typeface="Helvetica" panose="020B0604020202030204" pitchFamily="34" charset="0"/>
                        </a:rPr>
                        <a:t>LKR 798 Mn</a:t>
                      </a:r>
                      <a:endParaRPr lang="en-US" sz="1800" b="1" dirty="0">
                        <a:ln>
                          <a:noFill/>
                        </a:ln>
                        <a:solidFill>
                          <a:srgbClr val="062360"/>
                        </a:solidFill>
                        <a:latin typeface="Helvetica" panose="020B0604020202030204" pitchFamily="34" charset="0"/>
                      </a:endParaRPr>
                    </a:p>
                  </a:txBody>
                  <a:tcPr marL="120248" marR="120248" marT="41476" marB="41476"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828295" rtl="0" eaLnBrk="1" fontAlgn="auto" latinLnBrk="0" hangingPunct="1">
                        <a:lnSpc>
                          <a:spcPct val="100000"/>
                        </a:lnSpc>
                        <a:spcBef>
                          <a:spcPts val="0"/>
                        </a:spcBef>
                        <a:spcAft>
                          <a:spcPts val="0"/>
                        </a:spcAft>
                        <a:buClrTx/>
                        <a:buSzTx/>
                        <a:buFontTx/>
                        <a:buNone/>
                        <a:tabLst/>
                        <a:defRPr/>
                      </a:pPr>
                      <a:r>
                        <a:rPr lang="en-US" sz="700" b="1" dirty="0">
                          <a:ln>
                            <a:noFill/>
                          </a:ln>
                          <a:solidFill>
                            <a:srgbClr val="062360"/>
                          </a:solidFill>
                          <a:latin typeface="Helvetica" panose="020B0604020202030204" pitchFamily="34" charset="0"/>
                        </a:rPr>
                        <a:t>RISK LEVEL</a:t>
                      </a:r>
                    </a:p>
                    <a:p>
                      <a:pPr algn="ctr"/>
                      <a:r>
                        <a:rPr lang="en-GB" sz="1800" b="1" dirty="0">
                          <a:ln>
                            <a:noFill/>
                          </a:ln>
                          <a:solidFill>
                            <a:srgbClr val="062360"/>
                          </a:solidFill>
                          <a:latin typeface="Helvetica" panose="020B0604020202030204" pitchFamily="34" charset="0"/>
                        </a:rPr>
                        <a:t>HIGH</a:t>
                      </a:r>
                      <a:endParaRPr lang="en-US" sz="1800" b="1" dirty="0">
                        <a:ln>
                          <a:noFill/>
                        </a:ln>
                        <a:solidFill>
                          <a:srgbClr val="062360"/>
                        </a:solidFill>
                        <a:latin typeface="Helvetica" panose="020B0604020202030204" pitchFamily="34" charset="0"/>
                      </a:endParaRPr>
                    </a:p>
                  </a:txBody>
                  <a:tcPr marL="120248" marR="120248" marT="41476" marB="41476" anchor="ctr">
                    <a:lnL w="952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5364882"/>
                  </a:ext>
                </a:extLst>
              </a:tr>
            </a:tbl>
          </a:graphicData>
        </a:graphic>
      </p:graphicFrame>
      <p:sp>
        <p:nvSpPr>
          <p:cNvPr id="39" name="Rectangle 38">
            <a:extLst>
              <a:ext uri="{FF2B5EF4-FFF2-40B4-BE49-F238E27FC236}">
                <a16:creationId xmlns:a16="http://schemas.microsoft.com/office/drawing/2014/main" id="{8B5A8D24-C466-9D07-8C1A-BD60359C1C05}"/>
              </a:ext>
            </a:extLst>
          </p:cNvPr>
          <p:cNvSpPr/>
          <p:nvPr/>
        </p:nvSpPr>
        <p:spPr>
          <a:xfrm>
            <a:off x="102799" y="1372132"/>
            <a:ext cx="6694273" cy="182408"/>
          </a:xfrm>
          <a:prstGeom prst="rect">
            <a:avLst/>
          </a:prstGeom>
          <a:solidFill>
            <a:srgbClr val="A01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C08D617-0159-9A3D-08B8-17F6F5C9239E}"/>
              </a:ext>
            </a:extLst>
          </p:cNvPr>
          <p:cNvSpPr txBox="1"/>
          <p:nvPr/>
        </p:nvSpPr>
        <p:spPr>
          <a:xfrm flipH="1">
            <a:off x="82305" y="2436613"/>
            <a:ext cx="3118728" cy="2298065"/>
          </a:xfrm>
          <a:prstGeom prst="rect">
            <a:avLst/>
          </a:prstGeom>
          <a:noFill/>
        </p:spPr>
        <p:txBody>
          <a:bodyPr wrap="square">
            <a:spAutoFit/>
          </a:bodyPr>
          <a:lstStyle/>
          <a:p>
            <a:pPr algn="just">
              <a:spcBef>
                <a:spcPts val="544"/>
              </a:spcBef>
              <a:spcAft>
                <a:spcPts val="544"/>
              </a:spcAft>
            </a:pPr>
            <a:r>
              <a:rPr lang="en-US" sz="900" dirty="0"/>
              <a:t>In January 2026, the ASPI recorded mixed performance, opening the month on a strong note before closing with selling pressure. Investor sentiment remained cautious, as market participants balanced valuation concerns against upcoming corporate earnings announcements. Overall, the ASPI gained 5.25%, while the S&amp;P SL 20 outperformed with a return of 7.86%. Against this backdrop, the fund delivered a strong monthly return of 7.32%, outperforming the ASPI.</a:t>
            </a:r>
          </a:p>
          <a:p>
            <a:pPr algn="just">
              <a:spcBef>
                <a:spcPts val="544"/>
              </a:spcBef>
              <a:spcAft>
                <a:spcPts val="544"/>
              </a:spcAft>
            </a:pPr>
            <a:r>
              <a:rPr lang="en-US" sz="900" dirty="0">
                <a:latin typeface="Helvetica" panose="020B0604020202030204" pitchFamily="34" charset="0"/>
              </a:rPr>
              <a:t>During the month, average daily turnover improved to LKR 6.94 billion, while net foreign outflows totaled LKR 6.79 billion. Looking ahead, we maintain a positive medium-term outlook for equities, supported by a low-interest-rate environment and political stability, while remaining attentive to potential market risks.</a:t>
            </a:r>
          </a:p>
        </p:txBody>
      </p:sp>
      <p:sp>
        <p:nvSpPr>
          <p:cNvPr id="37" name="TextBox 36">
            <a:extLst>
              <a:ext uri="{FF2B5EF4-FFF2-40B4-BE49-F238E27FC236}">
                <a16:creationId xmlns:a16="http://schemas.microsoft.com/office/drawing/2014/main" id="{581363ED-B67E-94A8-AA2B-D2EC4438F214}"/>
              </a:ext>
            </a:extLst>
          </p:cNvPr>
          <p:cNvSpPr txBox="1"/>
          <p:nvPr/>
        </p:nvSpPr>
        <p:spPr>
          <a:xfrm>
            <a:off x="3647200" y="4759252"/>
            <a:ext cx="2389868" cy="230832"/>
          </a:xfrm>
          <a:prstGeom prst="rect">
            <a:avLst/>
          </a:prstGeom>
          <a:noFill/>
        </p:spPr>
        <p:txBody>
          <a:bodyPr wrap="square" rtlCol="0">
            <a:spAutoFit/>
          </a:bodyPr>
          <a:lstStyle/>
          <a:p>
            <a:r>
              <a:rPr lang="en-GB" sz="900" dirty="0">
                <a:solidFill>
                  <a:schemeClr val="bg1"/>
                </a:solidFill>
                <a:latin typeface="Helvetica" panose="020B0604020202030204" pitchFamily="34" charset="0"/>
              </a:rPr>
              <a:t>SECTOR EXPOSURE IN EQUITIES</a:t>
            </a:r>
            <a:endParaRPr lang="en-US" sz="900" baseline="30000" dirty="0">
              <a:solidFill>
                <a:schemeClr val="bg1"/>
              </a:solidFill>
              <a:latin typeface="Helvetica" panose="020B0604020202030204" pitchFamily="34" charset="0"/>
            </a:endParaRPr>
          </a:p>
        </p:txBody>
      </p:sp>
      <p:sp>
        <p:nvSpPr>
          <p:cNvPr id="45" name="Rectangle 44">
            <a:extLst>
              <a:ext uri="{FF2B5EF4-FFF2-40B4-BE49-F238E27FC236}">
                <a16:creationId xmlns:a16="http://schemas.microsoft.com/office/drawing/2014/main" id="{C617C174-39F3-C6EF-1B3D-40D03A5B3369}"/>
              </a:ext>
            </a:extLst>
          </p:cNvPr>
          <p:cNvSpPr/>
          <p:nvPr/>
        </p:nvSpPr>
        <p:spPr>
          <a:xfrm>
            <a:off x="96048" y="2189425"/>
            <a:ext cx="3104985" cy="182408"/>
          </a:xfrm>
          <a:prstGeom prst="rect">
            <a:avLst/>
          </a:prstGeom>
          <a:solidFill>
            <a:srgbClr val="A01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71C9318E-C9B5-0A52-62CA-1D0E0E1E17D2}"/>
              </a:ext>
            </a:extLst>
          </p:cNvPr>
          <p:cNvSpPr/>
          <p:nvPr/>
        </p:nvSpPr>
        <p:spPr>
          <a:xfrm>
            <a:off x="3485726" y="2189425"/>
            <a:ext cx="3273208" cy="180506"/>
          </a:xfrm>
          <a:prstGeom prst="rect">
            <a:avLst/>
          </a:prstGeom>
          <a:solidFill>
            <a:srgbClr val="A01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E7F23C8-7D24-F007-866A-C4E263FEEAB8}"/>
              </a:ext>
            </a:extLst>
          </p:cNvPr>
          <p:cNvSpPr txBox="1"/>
          <p:nvPr/>
        </p:nvSpPr>
        <p:spPr>
          <a:xfrm>
            <a:off x="228600" y="2165575"/>
            <a:ext cx="2438400" cy="230832"/>
          </a:xfrm>
          <a:prstGeom prst="rect">
            <a:avLst/>
          </a:prstGeom>
          <a:noFill/>
        </p:spPr>
        <p:txBody>
          <a:bodyPr wrap="square" rtlCol="0">
            <a:spAutoFit/>
          </a:bodyPr>
          <a:lstStyle/>
          <a:p>
            <a:r>
              <a:rPr lang="en-GB" sz="900" dirty="0">
                <a:solidFill>
                  <a:schemeClr val="bg1"/>
                </a:solidFill>
                <a:latin typeface="Helvetica" panose="020B0604020202030204" pitchFamily="34" charset="0"/>
              </a:rPr>
              <a:t>FUND MANAGER’S VIEW</a:t>
            </a:r>
            <a:endParaRPr lang="en-US" sz="900" dirty="0">
              <a:solidFill>
                <a:schemeClr val="bg1"/>
              </a:solidFill>
              <a:latin typeface="Helvetica" panose="020B0604020202030204" pitchFamily="34" charset="0"/>
            </a:endParaRPr>
          </a:p>
        </p:txBody>
      </p:sp>
      <p:sp>
        <p:nvSpPr>
          <p:cNvPr id="36" name="TextBox 35">
            <a:extLst>
              <a:ext uri="{FF2B5EF4-FFF2-40B4-BE49-F238E27FC236}">
                <a16:creationId xmlns:a16="http://schemas.microsoft.com/office/drawing/2014/main" id="{022161E9-05F7-1AFA-B9A5-7FD98A196154}"/>
              </a:ext>
            </a:extLst>
          </p:cNvPr>
          <p:cNvSpPr txBox="1"/>
          <p:nvPr/>
        </p:nvSpPr>
        <p:spPr>
          <a:xfrm>
            <a:off x="283241" y="1351059"/>
            <a:ext cx="3685063" cy="230832"/>
          </a:xfrm>
          <a:prstGeom prst="rect">
            <a:avLst/>
          </a:prstGeom>
          <a:noFill/>
        </p:spPr>
        <p:txBody>
          <a:bodyPr wrap="square" rtlCol="0">
            <a:spAutoFit/>
          </a:bodyPr>
          <a:lstStyle/>
          <a:p>
            <a:r>
              <a:rPr lang="en-GB" sz="900" dirty="0">
                <a:solidFill>
                  <a:schemeClr val="bg1"/>
                </a:solidFill>
                <a:latin typeface="Helvetica" panose="020B0604020202030204" pitchFamily="34" charset="0"/>
              </a:rPr>
              <a:t>OVERVIEW</a:t>
            </a:r>
            <a:endParaRPr lang="en-US" sz="900" dirty="0">
              <a:solidFill>
                <a:schemeClr val="bg1"/>
              </a:solidFill>
              <a:latin typeface="Helvetica" panose="020B0604020202030204" pitchFamily="34" charset="0"/>
            </a:endParaRPr>
          </a:p>
        </p:txBody>
      </p:sp>
      <p:graphicFrame>
        <p:nvGraphicFramePr>
          <p:cNvPr id="8" name="Table 21">
            <a:extLst>
              <a:ext uri="{FF2B5EF4-FFF2-40B4-BE49-F238E27FC236}">
                <a16:creationId xmlns:a16="http://schemas.microsoft.com/office/drawing/2014/main" id="{F9AE203D-3BCA-1B8F-FB02-05CEA4159AD4}"/>
              </a:ext>
            </a:extLst>
          </p:cNvPr>
          <p:cNvGraphicFramePr>
            <a:graphicFrameLocks noGrp="1"/>
          </p:cNvGraphicFramePr>
          <p:nvPr>
            <p:extLst>
              <p:ext uri="{D42A27DB-BD31-4B8C-83A1-F6EECF244321}">
                <p14:modId xmlns:p14="http://schemas.microsoft.com/office/powerpoint/2010/main" val="1936398974"/>
              </p:ext>
            </p:extLst>
          </p:nvPr>
        </p:nvGraphicFramePr>
        <p:xfrm>
          <a:off x="3484169" y="2370766"/>
          <a:ext cx="3270192" cy="2257878"/>
        </p:xfrm>
        <a:graphic>
          <a:graphicData uri="http://schemas.openxmlformats.org/drawingml/2006/table">
            <a:tbl>
              <a:tblPr firstRow="1" bandRow="1">
                <a:tableStyleId>{3B4B98B0-60AC-42C2-AFA5-B58CD77FA1E5}</a:tableStyleId>
              </a:tblPr>
              <a:tblGrid>
                <a:gridCol w="1287856">
                  <a:extLst>
                    <a:ext uri="{9D8B030D-6E8A-4147-A177-3AD203B41FA5}">
                      <a16:colId xmlns:a16="http://schemas.microsoft.com/office/drawing/2014/main" val="1466473844"/>
                    </a:ext>
                  </a:extLst>
                </a:gridCol>
                <a:gridCol w="863455">
                  <a:extLst>
                    <a:ext uri="{9D8B030D-6E8A-4147-A177-3AD203B41FA5}">
                      <a16:colId xmlns:a16="http://schemas.microsoft.com/office/drawing/2014/main" val="3108131488"/>
                    </a:ext>
                  </a:extLst>
                </a:gridCol>
                <a:gridCol w="1118881">
                  <a:extLst>
                    <a:ext uri="{9D8B030D-6E8A-4147-A177-3AD203B41FA5}">
                      <a16:colId xmlns:a16="http://schemas.microsoft.com/office/drawing/2014/main" val="3526617991"/>
                    </a:ext>
                  </a:extLst>
                </a:gridCol>
              </a:tblGrid>
              <a:tr h="276870">
                <a:tc>
                  <a:txBody>
                    <a:bodyPr/>
                    <a:lstStyle/>
                    <a:p>
                      <a:r>
                        <a:rPr lang="en-GB" sz="900" dirty="0">
                          <a:solidFill>
                            <a:schemeClr val="tx1"/>
                          </a:solidFill>
                          <a:latin typeface="Helvetica" panose="020B0604020202020204" pitchFamily="34" charset="0"/>
                          <a:cs typeface="Helvetica" panose="020B0604020202020204" pitchFamily="34" charset="0"/>
                        </a:rPr>
                        <a:t>Month</a:t>
                      </a:r>
                      <a:endParaRPr lang="en-US" sz="900" dirty="0">
                        <a:solidFill>
                          <a:schemeClr val="tx1"/>
                        </a:solidFill>
                        <a:latin typeface="Helvetica" panose="020B0604020202020204" pitchFamily="34" charset="0"/>
                        <a:cs typeface="Helvetica" panose="020B0604020202020204" pitchFamily="34" charset="0"/>
                      </a:endParaRPr>
                    </a:p>
                  </a:txBody>
                  <a:tcPr marL="82953" marR="82953" marT="41476" marB="41476" anchor="ctr">
                    <a:lnT w="12700" cap="flat" cmpd="sng" algn="ctr">
                      <a:solidFill>
                        <a:srgbClr val="A01F5C"/>
                      </a:solidFill>
                      <a:prstDash val="solid"/>
                      <a:round/>
                      <a:headEnd type="none" w="med" len="med"/>
                      <a:tailEnd type="none" w="med" len="med"/>
                    </a:lnT>
                    <a:lnB w="12700" cap="flat" cmpd="sng" algn="ctr">
                      <a:solidFill>
                        <a:srgbClr val="A01F5C"/>
                      </a:solidFill>
                      <a:prstDash val="solid"/>
                      <a:round/>
                      <a:headEnd type="none" w="med" len="med"/>
                      <a:tailEnd type="none" w="med" len="med"/>
                    </a:lnB>
                  </a:tcPr>
                </a:tc>
                <a:tc>
                  <a:txBody>
                    <a:bodyPr/>
                    <a:lstStyle/>
                    <a:p>
                      <a:pPr algn="r"/>
                      <a:r>
                        <a:rPr lang="en-GB" sz="900" dirty="0">
                          <a:solidFill>
                            <a:schemeClr val="tx1"/>
                          </a:solidFill>
                        </a:rPr>
                        <a:t>Return</a:t>
                      </a:r>
                      <a:endParaRPr lang="en-US" sz="900" dirty="0">
                        <a:solidFill>
                          <a:schemeClr val="tx1"/>
                        </a:solidFill>
                        <a:latin typeface="Helvetica" panose="020B0604020202020204" pitchFamily="34" charset="0"/>
                        <a:cs typeface="Helvetica" panose="020B0604020202020204" pitchFamily="34" charset="0"/>
                      </a:endParaRPr>
                    </a:p>
                  </a:txBody>
                  <a:tcPr marL="82953" marR="82953" marT="41476" marB="41476" anchor="ctr">
                    <a:lnT w="12700" cap="flat" cmpd="sng" algn="ctr">
                      <a:solidFill>
                        <a:srgbClr val="A01F5C"/>
                      </a:solidFill>
                      <a:prstDash val="solid"/>
                      <a:round/>
                      <a:headEnd type="none" w="med" len="med"/>
                      <a:tailEnd type="none" w="med" len="med"/>
                    </a:lnT>
                    <a:lnB w="12700" cap="flat" cmpd="sng" algn="ctr">
                      <a:solidFill>
                        <a:srgbClr val="A01F5C"/>
                      </a:solidFill>
                      <a:prstDash val="solid"/>
                      <a:round/>
                      <a:headEnd type="none" w="med" len="med"/>
                      <a:tailEnd type="none" w="med" len="med"/>
                    </a:lnB>
                  </a:tcPr>
                </a:tc>
                <a:tc>
                  <a:txBody>
                    <a:bodyPr/>
                    <a:lstStyle/>
                    <a:p>
                      <a:pPr algn="r"/>
                      <a:r>
                        <a:rPr lang="en-US" sz="900" dirty="0">
                          <a:solidFill>
                            <a:schemeClr val="tx1"/>
                          </a:solidFill>
                        </a:rPr>
                        <a:t>ASPI Return</a:t>
                      </a:r>
                      <a:endParaRPr lang="en-US" sz="900" dirty="0">
                        <a:solidFill>
                          <a:schemeClr val="tx1"/>
                        </a:solidFill>
                        <a:latin typeface="Helvetica" panose="020B0604020202020204" pitchFamily="34" charset="0"/>
                        <a:cs typeface="Helvetica" panose="020B0604020202020204" pitchFamily="34" charset="0"/>
                      </a:endParaRPr>
                    </a:p>
                  </a:txBody>
                  <a:tcPr marL="82953" marR="82953" marT="41476" marB="41476" anchor="ctr">
                    <a:lnT w="12700" cap="flat" cmpd="sng" algn="ctr">
                      <a:solidFill>
                        <a:srgbClr val="A01F5C"/>
                      </a:solidFill>
                      <a:prstDash val="solid"/>
                      <a:round/>
                      <a:headEnd type="none" w="med" len="med"/>
                      <a:tailEnd type="none" w="med" len="med"/>
                    </a:lnT>
                    <a:lnB w="12700" cap="flat" cmpd="sng" algn="ctr">
                      <a:solidFill>
                        <a:srgbClr val="A01F5C"/>
                      </a:solidFill>
                      <a:prstDash val="solid"/>
                      <a:round/>
                      <a:headEnd type="none" w="med" len="med"/>
                      <a:tailEnd type="none" w="med" len="med"/>
                    </a:lnB>
                  </a:tcPr>
                </a:tc>
                <a:extLst>
                  <a:ext uri="{0D108BD9-81ED-4DB2-BD59-A6C34878D82A}">
                    <a16:rowId xmlns:a16="http://schemas.microsoft.com/office/drawing/2014/main" val="3031445154"/>
                  </a:ext>
                </a:extLst>
              </a:tr>
              <a:tr h="198802">
                <a:tc>
                  <a:txBody>
                    <a:bodyPr/>
                    <a:lstStyle/>
                    <a:p>
                      <a:pPr marL="0" algn="l" defTabSz="1658629" rtl="0" eaLnBrk="1" latinLnBrk="0" hangingPunct="1"/>
                      <a:r>
                        <a:rPr lang="en-US" sz="900" b="0" kern="1200" dirty="0">
                          <a:solidFill>
                            <a:schemeClr val="tx1"/>
                          </a:solidFill>
                          <a:latin typeface="Helvetica" panose="020B0604020202020204" pitchFamily="34" charset="0"/>
                          <a:ea typeface="+mn-ea"/>
                          <a:cs typeface="Helvetica" panose="020B0604020202020204" pitchFamily="34" charset="0"/>
                        </a:rPr>
                        <a:t>January 2026</a:t>
                      </a:r>
                    </a:p>
                  </a:txBody>
                  <a:tcPr marL="82953" marR="82953" marT="41476" marB="41476" anchor="ctr">
                    <a:lnT w="12700" cap="flat" cmpd="sng" algn="ctr">
                      <a:solidFill>
                        <a:srgbClr val="A01F5C"/>
                      </a:solidFill>
                      <a:prstDash val="solid"/>
                      <a:round/>
                      <a:headEnd type="none" w="med" len="med"/>
                      <a:tailEnd type="none" w="med" len="med"/>
                    </a:lnT>
                    <a:solidFill>
                      <a:srgbClr val="A01F5C">
                        <a:alpha val="20000"/>
                      </a:srgbClr>
                    </a:solidFill>
                  </a:tcPr>
                </a:tc>
                <a:tc>
                  <a:txBody>
                    <a:bodyPr/>
                    <a:lstStyle/>
                    <a:p>
                      <a:pPr marL="0" algn="r" defTabSz="1658629" rtl="0" eaLnBrk="1" latinLnBrk="0" hangingPunct="1"/>
                      <a:r>
                        <a:rPr lang="en-US" sz="900" b="0" kern="1200" dirty="0">
                          <a:solidFill>
                            <a:schemeClr val="tx1"/>
                          </a:solidFill>
                          <a:latin typeface="Helvetica" panose="020B0604020202020204" pitchFamily="34" charset="0"/>
                          <a:ea typeface="+mn-ea"/>
                          <a:cs typeface="Helvetica" panose="020B0604020202020204" pitchFamily="34" charset="0"/>
                        </a:rPr>
                        <a:t>7.31%</a:t>
                      </a:r>
                    </a:p>
                  </a:txBody>
                  <a:tcPr marL="82953" marR="82953" marT="41476" marB="41476" anchor="ctr">
                    <a:lnT w="12700" cap="flat" cmpd="sng" algn="ctr">
                      <a:solidFill>
                        <a:srgbClr val="A01F5C"/>
                      </a:solidFill>
                      <a:prstDash val="solid"/>
                      <a:round/>
                      <a:headEnd type="none" w="med" len="med"/>
                      <a:tailEnd type="none" w="med" len="med"/>
                    </a:lnT>
                    <a:solidFill>
                      <a:srgbClr val="A01F5C">
                        <a:alpha val="20000"/>
                      </a:srgbClr>
                    </a:solidFill>
                  </a:tcPr>
                </a:tc>
                <a:tc>
                  <a:txBody>
                    <a:bodyPr/>
                    <a:lstStyle/>
                    <a:p>
                      <a:pPr marL="0" marR="0" lvl="0" indent="0" algn="r" defTabSz="1658629"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latin typeface="Helvetica" panose="020B0604020202020204" pitchFamily="34" charset="0"/>
                          <a:ea typeface="+mn-ea"/>
                          <a:cs typeface="Helvetica" panose="020B0604020202020204" pitchFamily="34" charset="0"/>
                        </a:rPr>
                        <a:t>5.25%</a:t>
                      </a:r>
                    </a:p>
                  </a:txBody>
                  <a:tcPr marL="82953" marR="82953" marT="41476" marB="41476" anchor="ctr">
                    <a:lnT w="12700" cap="flat" cmpd="sng" algn="ctr">
                      <a:solidFill>
                        <a:srgbClr val="A01F5C"/>
                      </a:solidFill>
                      <a:prstDash val="solid"/>
                      <a:round/>
                      <a:headEnd type="none" w="med" len="med"/>
                      <a:tailEnd type="none" w="med" len="med"/>
                    </a:lnT>
                    <a:solidFill>
                      <a:srgbClr val="A01F5C">
                        <a:alpha val="20000"/>
                      </a:srgbClr>
                    </a:solidFill>
                  </a:tcPr>
                </a:tc>
                <a:extLst>
                  <a:ext uri="{0D108BD9-81ED-4DB2-BD59-A6C34878D82A}">
                    <a16:rowId xmlns:a16="http://schemas.microsoft.com/office/drawing/2014/main" val="1080435037"/>
                  </a:ext>
                </a:extLst>
              </a:tr>
              <a:tr h="198802">
                <a:tc>
                  <a:txBody>
                    <a:bodyPr/>
                    <a:lstStyle/>
                    <a:p>
                      <a:pPr marL="0" algn="l" defTabSz="1658629" rtl="0" eaLnBrk="1" latinLnBrk="0" hangingPunct="1"/>
                      <a:r>
                        <a:rPr lang="en-US" sz="900" b="0" kern="1200" dirty="0">
                          <a:solidFill>
                            <a:schemeClr val="tx1"/>
                          </a:solidFill>
                          <a:latin typeface="Helvetica" panose="020B0604020202020204" pitchFamily="34" charset="0"/>
                          <a:ea typeface="+mn-ea"/>
                          <a:cs typeface="Helvetica" panose="020B0604020202020204" pitchFamily="34" charset="0"/>
                        </a:rPr>
                        <a:t>December 2025</a:t>
                      </a:r>
                    </a:p>
                  </a:txBody>
                  <a:tcPr marL="82953" marR="82953" marT="41476" marB="41476" anchor="ctr"/>
                </a:tc>
                <a:tc>
                  <a:txBody>
                    <a:bodyPr/>
                    <a:lstStyle/>
                    <a:p>
                      <a:pPr marL="0" algn="r" defTabSz="1658629" rtl="0" eaLnBrk="1" latinLnBrk="0" hangingPunct="1"/>
                      <a:r>
                        <a:rPr lang="en-US" sz="900" b="0" kern="1200" dirty="0">
                          <a:solidFill>
                            <a:schemeClr val="tx1"/>
                          </a:solidFill>
                          <a:latin typeface="Helvetica" panose="020B0604020202020204" pitchFamily="34" charset="0"/>
                          <a:ea typeface="+mn-ea"/>
                          <a:cs typeface="Helvetica" panose="020B0604020202020204" pitchFamily="34" charset="0"/>
                        </a:rPr>
                        <a:t>-0.47%</a:t>
                      </a:r>
                    </a:p>
                  </a:txBody>
                  <a:tcPr marL="82953" marR="82953" marT="41476" marB="41476" anchor="ctr"/>
                </a:tc>
                <a:tc>
                  <a:txBody>
                    <a:bodyPr/>
                    <a:lstStyle/>
                    <a:p>
                      <a:pPr marL="0" marR="0" lvl="0" indent="0" algn="r" defTabSz="1658629"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latin typeface="Helvetica" panose="020B0604020202020204" pitchFamily="34" charset="0"/>
                          <a:ea typeface="+mn-ea"/>
                          <a:cs typeface="Helvetica" panose="020B0604020202020204" pitchFamily="34" charset="0"/>
                        </a:rPr>
                        <a:t>-0.39%</a:t>
                      </a:r>
                    </a:p>
                  </a:txBody>
                  <a:tcPr marL="82953" marR="82953" marT="41476" marB="41476" anchor="ctr"/>
                </a:tc>
                <a:extLst>
                  <a:ext uri="{0D108BD9-81ED-4DB2-BD59-A6C34878D82A}">
                    <a16:rowId xmlns:a16="http://schemas.microsoft.com/office/drawing/2014/main" val="1612837003"/>
                  </a:ext>
                </a:extLst>
              </a:tr>
              <a:tr h="198802">
                <a:tc>
                  <a:txBody>
                    <a:bodyPr/>
                    <a:lstStyle/>
                    <a:p>
                      <a:pPr marL="0" algn="l" defTabSz="1658629" rtl="0" eaLnBrk="1" latinLnBrk="0" hangingPunct="1"/>
                      <a:r>
                        <a:rPr lang="en-US" sz="900" b="0" kern="1200" dirty="0">
                          <a:solidFill>
                            <a:schemeClr val="tx1"/>
                          </a:solidFill>
                          <a:latin typeface="Helvetica" panose="020B0604020202020204" pitchFamily="34" charset="0"/>
                          <a:ea typeface="+mn-ea"/>
                          <a:cs typeface="Helvetica" panose="020B0604020202020204" pitchFamily="34" charset="0"/>
                        </a:rPr>
                        <a:t>November 2025</a:t>
                      </a:r>
                    </a:p>
                  </a:txBody>
                  <a:tcPr marL="82953" marR="82953" marT="41476" marB="41476" anchor="ctr">
                    <a:solidFill>
                      <a:srgbClr val="A01F5C">
                        <a:alpha val="20000"/>
                      </a:srgbClr>
                    </a:solidFill>
                  </a:tcPr>
                </a:tc>
                <a:tc>
                  <a:txBody>
                    <a:bodyPr/>
                    <a:lstStyle/>
                    <a:p>
                      <a:pPr marL="0" algn="r" defTabSz="1658629" rtl="0" eaLnBrk="1" latinLnBrk="0" hangingPunct="1"/>
                      <a:r>
                        <a:rPr lang="en-US" sz="900" b="0" kern="1200" dirty="0">
                          <a:solidFill>
                            <a:schemeClr val="tx1"/>
                          </a:solidFill>
                          <a:latin typeface="Helvetica" panose="020B0604020202020204" pitchFamily="34" charset="0"/>
                          <a:ea typeface="+mn-ea"/>
                          <a:cs typeface="Helvetica" panose="020B0604020202020204" pitchFamily="34" charset="0"/>
                        </a:rPr>
                        <a:t>0.93%</a:t>
                      </a:r>
                    </a:p>
                  </a:txBody>
                  <a:tcPr marL="82953" marR="82953" marT="41476" marB="41476" anchor="ctr">
                    <a:solidFill>
                      <a:srgbClr val="A01F5C">
                        <a:alpha val="20000"/>
                      </a:srgbClr>
                    </a:solidFill>
                  </a:tcPr>
                </a:tc>
                <a:tc>
                  <a:txBody>
                    <a:bodyPr/>
                    <a:lstStyle/>
                    <a:p>
                      <a:pPr marL="0" marR="0" lvl="0" indent="0" algn="r" defTabSz="1658629"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latin typeface="Helvetica" panose="020B0604020202020204" pitchFamily="34" charset="0"/>
                          <a:ea typeface="+mn-ea"/>
                          <a:cs typeface="Helvetica" panose="020B0604020202020204" pitchFamily="34" charset="0"/>
                        </a:rPr>
                        <a:t>-0.40%</a:t>
                      </a:r>
                    </a:p>
                  </a:txBody>
                  <a:tcPr marL="82953" marR="82953" marT="41476" marB="41476" anchor="ctr">
                    <a:solidFill>
                      <a:srgbClr val="A01F5C">
                        <a:alpha val="20000"/>
                      </a:srgbClr>
                    </a:solidFill>
                  </a:tcPr>
                </a:tc>
                <a:extLst>
                  <a:ext uri="{0D108BD9-81ED-4DB2-BD59-A6C34878D82A}">
                    <a16:rowId xmlns:a16="http://schemas.microsoft.com/office/drawing/2014/main" val="4205882871"/>
                  </a:ext>
                </a:extLst>
              </a:tr>
              <a:tr h="198802">
                <a:tc>
                  <a:txBody>
                    <a:bodyPr/>
                    <a:lstStyle/>
                    <a:p>
                      <a:pPr marL="0" algn="l" defTabSz="1658629" rtl="0" eaLnBrk="1" latinLnBrk="0" hangingPunct="1"/>
                      <a:r>
                        <a:rPr lang="en-US" sz="900" b="0" kern="1200" dirty="0">
                          <a:solidFill>
                            <a:schemeClr val="tx1"/>
                          </a:solidFill>
                          <a:latin typeface="Helvetica" panose="020B0604020202020204" pitchFamily="34" charset="0"/>
                          <a:ea typeface="+mn-ea"/>
                          <a:cs typeface="Helvetica" panose="020B0604020202020204" pitchFamily="34" charset="0"/>
                        </a:rPr>
                        <a:t>October 2025</a:t>
                      </a:r>
                    </a:p>
                  </a:txBody>
                  <a:tcPr marL="82953" marR="82953" marT="41476" marB="41476" anchor="ctr"/>
                </a:tc>
                <a:tc>
                  <a:txBody>
                    <a:bodyPr/>
                    <a:lstStyle/>
                    <a:p>
                      <a:pPr marL="0" algn="r" defTabSz="1658629" rtl="0" eaLnBrk="1" latinLnBrk="0" hangingPunct="1"/>
                      <a:r>
                        <a:rPr lang="en-US" sz="900" b="0" kern="1200" dirty="0">
                          <a:solidFill>
                            <a:schemeClr val="tx1"/>
                          </a:solidFill>
                          <a:latin typeface="Helvetica" panose="020B0604020202020204" pitchFamily="34" charset="0"/>
                          <a:ea typeface="+mn-ea"/>
                          <a:cs typeface="Helvetica" panose="020B0604020202020204" pitchFamily="34" charset="0"/>
                        </a:rPr>
                        <a:t>1.35%</a:t>
                      </a:r>
                    </a:p>
                  </a:txBody>
                  <a:tcPr marL="82953" marR="82953" marT="41476" marB="41476" anchor="ctr"/>
                </a:tc>
                <a:tc>
                  <a:txBody>
                    <a:bodyPr/>
                    <a:lstStyle/>
                    <a:p>
                      <a:pPr marL="0" marR="0" lvl="0" indent="0" algn="r" defTabSz="1658629"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latin typeface="Helvetica" panose="020B0604020202020204" pitchFamily="34" charset="0"/>
                          <a:ea typeface="+mn-ea"/>
                          <a:cs typeface="Helvetica" panose="020B0604020202020204" pitchFamily="34" charset="0"/>
                        </a:rPr>
                        <a:t>4.71%</a:t>
                      </a:r>
                    </a:p>
                  </a:txBody>
                  <a:tcPr marL="82953" marR="82953" marT="41476" marB="41476" anchor="ctr"/>
                </a:tc>
                <a:extLst>
                  <a:ext uri="{0D108BD9-81ED-4DB2-BD59-A6C34878D82A}">
                    <a16:rowId xmlns:a16="http://schemas.microsoft.com/office/drawing/2014/main" val="2194443861"/>
                  </a:ext>
                </a:extLst>
              </a:tr>
              <a:tr h="198802">
                <a:tc>
                  <a:txBody>
                    <a:bodyPr/>
                    <a:lstStyle/>
                    <a:p>
                      <a:pPr marL="0" algn="l" defTabSz="1658629" rtl="0" eaLnBrk="1" latinLnBrk="0" hangingPunct="1"/>
                      <a:r>
                        <a:rPr lang="en-US" sz="900" b="0" kern="1200" dirty="0">
                          <a:solidFill>
                            <a:schemeClr val="tx1"/>
                          </a:solidFill>
                          <a:latin typeface="Helvetica" panose="020B0604020202020204" pitchFamily="34" charset="0"/>
                          <a:ea typeface="+mn-ea"/>
                          <a:cs typeface="Helvetica" panose="020B0604020202020204" pitchFamily="34" charset="0"/>
                        </a:rPr>
                        <a:t>September 2025</a:t>
                      </a:r>
                    </a:p>
                  </a:txBody>
                  <a:tcPr marL="82953" marR="82953" marT="41476" marB="41476" anchor="ctr">
                    <a:solidFill>
                      <a:srgbClr val="A01F5C">
                        <a:alpha val="20000"/>
                      </a:srgbClr>
                    </a:solidFill>
                  </a:tcPr>
                </a:tc>
                <a:tc>
                  <a:txBody>
                    <a:bodyPr/>
                    <a:lstStyle/>
                    <a:p>
                      <a:pPr marL="0" algn="r" defTabSz="1658629" rtl="0" eaLnBrk="1" latinLnBrk="0" hangingPunct="1"/>
                      <a:r>
                        <a:rPr lang="en-US" sz="900" b="0" kern="1200" dirty="0">
                          <a:solidFill>
                            <a:schemeClr val="tx1"/>
                          </a:solidFill>
                          <a:latin typeface="Helvetica" panose="020B0604020202020204" pitchFamily="34" charset="0"/>
                          <a:ea typeface="+mn-ea"/>
                          <a:cs typeface="Helvetica" panose="020B0604020202020204" pitchFamily="34" charset="0"/>
                        </a:rPr>
                        <a:t>6.82%</a:t>
                      </a:r>
                    </a:p>
                  </a:txBody>
                  <a:tcPr marL="82953" marR="82953" marT="41476" marB="41476" anchor="ctr">
                    <a:solidFill>
                      <a:srgbClr val="A01F5C">
                        <a:alpha val="20000"/>
                      </a:srgbClr>
                    </a:solidFill>
                  </a:tcPr>
                </a:tc>
                <a:tc>
                  <a:txBody>
                    <a:bodyPr/>
                    <a:lstStyle/>
                    <a:p>
                      <a:pPr marL="0" marR="0" lvl="0" indent="0" algn="r" defTabSz="1658629"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latin typeface="Helvetica" panose="020B0604020202020204" pitchFamily="34" charset="0"/>
                          <a:ea typeface="+mn-ea"/>
                          <a:cs typeface="Helvetica" panose="020B0604020202020204" pitchFamily="34" charset="0"/>
                        </a:rPr>
                        <a:t>3.72%</a:t>
                      </a:r>
                    </a:p>
                  </a:txBody>
                  <a:tcPr marL="82953" marR="82953" marT="41476" marB="41476" anchor="ctr">
                    <a:solidFill>
                      <a:srgbClr val="A01F5C">
                        <a:alpha val="20000"/>
                      </a:srgbClr>
                    </a:solidFill>
                  </a:tcPr>
                </a:tc>
                <a:extLst>
                  <a:ext uri="{0D108BD9-81ED-4DB2-BD59-A6C34878D82A}">
                    <a16:rowId xmlns:a16="http://schemas.microsoft.com/office/drawing/2014/main" val="3678240972"/>
                  </a:ext>
                </a:extLst>
              </a:tr>
              <a:tr h="198802">
                <a:tc>
                  <a:txBody>
                    <a:bodyPr/>
                    <a:lstStyle/>
                    <a:p>
                      <a:pPr marL="0" algn="l" defTabSz="1658629" rtl="0" eaLnBrk="1" latinLnBrk="0" hangingPunct="1"/>
                      <a:r>
                        <a:rPr lang="en-US" sz="900" b="0" kern="1200" dirty="0">
                          <a:solidFill>
                            <a:schemeClr val="tx1"/>
                          </a:solidFill>
                          <a:latin typeface="Helvetica" panose="020B0604020202020204" pitchFamily="34" charset="0"/>
                          <a:ea typeface="+mn-ea"/>
                          <a:cs typeface="Helvetica" panose="020B0604020202020204" pitchFamily="34" charset="0"/>
                        </a:rPr>
                        <a:t>August 2025</a:t>
                      </a:r>
                    </a:p>
                  </a:txBody>
                  <a:tcPr marL="82953" marR="82953" marT="41476" marB="41476" anchor="ctr"/>
                </a:tc>
                <a:tc>
                  <a:txBody>
                    <a:bodyPr/>
                    <a:lstStyle/>
                    <a:p>
                      <a:pPr marL="0" algn="r" defTabSz="1658629" rtl="0" eaLnBrk="1" latinLnBrk="0" hangingPunct="1"/>
                      <a:r>
                        <a:rPr lang="en-US" sz="900" b="0" kern="1200" dirty="0">
                          <a:solidFill>
                            <a:schemeClr val="tx1"/>
                          </a:solidFill>
                          <a:latin typeface="Helvetica" panose="020B0604020202020204" pitchFamily="34" charset="0"/>
                          <a:ea typeface="+mn-ea"/>
                          <a:cs typeface="Helvetica" panose="020B0604020202020204" pitchFamily="34" charset="0"/>
                        </a:rPr>
                        <a:t>8.42%</a:t>
                      </a:r>
                    </a:p>
                  </a:txBody>
                  <a:tcPr marL="82953" marR="82953" marT="41476" marB="41476" anchor="ctr"/>
                </a:tc>
                <a:tc>
                  <a:txBody>
                    <a:bodyPr/>
                    <a:lstStyle/>
                    <a:p>
                      <a:pPr marL="0" marR="0" lvl="0" indent="0" algn="r" defTabSz="1658629"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latin typeface="Helvetica" panose="020B0604020202020204" pitchFamily="34" charset="0"/>
                          <a:ea typeface="+mn-ea"/>
                          <a:cs typeface="Helvetica" panose="020B0604020202020204" pitchFamily="34" charset="0"/>
                        </a:rPr>
                        <a:t>6.90%</a:t>
                      </a:r>
                    </a:p>
                  </a:txBody>
                  <a:tcPr marL="82953" marR="82953" marT="41476" marB="41476" anchor="ctr"/>
                </a:tc>
                <a:extLst>
                  <a:ext uri="{0D108BD9-81ED-4DB2-BD59-A6C34878D82A}">
                    <a16:rowId xmlns:a16="http://schemas.microsoft.com/office/drawing/2014/main" val="983843737"/>
                  </a:ext>
                </a:extLst>
              </a:tr>
              <a:tr h="198802">
                <a:tc>
                  <a:txBody>
                    <a:bodyPr/>
                    <a:lstStyle/>
                    <a:p>
                      <a:pPr marL="0" algn="l" defTabSz="1658629" rtl="0" eaLnBrk="1" latinLnBrk="0" hangingPunct="1"/>
                      <a:r>
                        <a:rPr lang="en-US" sz="900" b="0" kern="1200" dirty="0">
                          <a:solidFill>
                            <a:schemeClr val="tx1"/>
                          </a:solidFill>
                          <a:latin typeface="Helvetica" panose="020B0604020202020204" pitchFamily="34" charset="0"/>
                          <a:ea typeface="+mn-ea"/>
                          <a:cs typeface="Helvetica" panose="020B0604020202020204" pitchFamily="34" charset="0"/>
                        </a:rPr>
                        <a:t>July 2025</a:t>
                      </a:r>
                    </a:p>
                  </a:txBody>
                  <a:tcPr marL="82953" marR="82953" marT="41476" marB="41476" anchor="ctr">
                    <a:solidFill>
                      <a:srgbClr val="A01F5C">
                        <a:alpha val="20000"/>
                      </a:srgbClr>
                    </a:solidFill>
                  </a:tcPr>
                </a:tc>
                <a:tc>
                  <a:txBody>
                    <a:bodyPr/>
                    <a:lstStyle/>
                    <a:p>
                      <a:pPr marL="0" algn="r" defTabSz="1658629" rtl="0" eaLnBrk="1" latinLnBrk="0" hangingPunct="1"/>
                      <a:r>
                        <a:rPr lang="en-US" sz="900" b="0" kern="1200" dirty="0">
                          <a:solidFill>
                            <a:schemeClr val="tx1"/>
                          </a:solidFill>
                          <a:latin typeface="Helvetica" panose="020B0604020202020204" pitchFamily="34" charset="0"/>
                          <a:ea typeface="+mn-ea"/>
                          <a:cs typeface="Helvetica" panose="020B0604020202020204" pitchFamily="34" charset="0"/>
                        </a:rPr>
                        <a:t>9.07%</a:t>
                      </a:r>
                    </a:p>
                  </a:txBody>
                  <a:tcPr marL="82953" marR="82953" marT="41476" marB="41476" anchor="ctr">
                    <a:solidFill>
                      <a:srgbClr val="A01F5C">
                        <a:alpha val="20000"/>
                      </a:srgbClr>
                    </a:solidFill>
                  </a:tcPr>
                </a:tc>
                <a:tc>
                  <a:txBody>
                    <a:bodyPr/>
                    <a:lstStyle/>
                    <a:p>
                      <a:pPr marL="0" marR="0" lvl="0" indent="0" algn="r" defTabSz="1658629"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latin typeface="Helvetica" panose="020B0604020202020204" pitchFamily="34" charset="0"/>
                          <a:ea typeface="+mn-ea"/>
                          <a:cs typeface="Helvetica" panose="020B0604020202020204" pitchFamily="34" charset="0"/>
                        </a:rPr>
                        <a:t>8.96%</a:t>
                      </a:r>
                    </a:p>
                  </a:txBody>
                  <a:tcPr marL="82953" marR="82953" marT="41476" marB="41476" anchor="ctr">
                    <a:solidFill>
                      <a:srgbClr val="A01F5C">
                        <a:alpha val="20000"/>
                      </a:srgbClr>
                    </a:solidFill>
                  </a:tcPr>
                </a:tc>
                <a:extLst>
                  <a:ext uri="{0D108BD9-81ED-4DB2-BD59-A6C34878D82A}">
                    <a16:rowId xmlns:a16="http://schemas.microsoft.com/office/drawing/2014/main" val="1654439259"/>
                  </a:ext>
                </a:extLst>
              </a:tr>
              <a:tr h="198802">
                <a:tc>
                  <a:txBody>
                    <a:bodyPr/>
                    <a:lstStyle/>
                    <a:p>
                      <a:pPr marL="0" algn="l" defTabSz="1658629" rtl="0" eaLnBrk="1" latinLnBrk="0" hangingPunct="1"/>
                      <a:r>
                        <a:rPr lang="en-US" sz="900" b="0" kern="1200" dirty="0">
                          <a:solidFill>
                            <a:schemeClr val="tx1"/>
                          </a:solidFill>
                          <a:latin typeface="Helvetica" panose="020B0604020202020204" pitchFamily="34" charset="0"/>
                          <a:ea typeface="+mn-ea"/>
                          <a:cs typeface="Helvetica" panose="020B0604020202020204" pitchFamily="34" charset="0"/>
                        </a:rPr>
                        <a:t>June 2025</a:t>
                      </a:r>
                    </a:p>
                  </a:txBody>
                  <a:tcPr marL="82953" marR="82953" marT="41476" marB="41476" anchor="ctr"/>
                </a:tc>
                <a:tc>
                  <a:txBody>
                    <a:bodyPr/>
                    <a:lstStyle/>
                    <a:p>
                      <a:pPr marL="0" algn="r" defTabSz="1658629" rtl="0" eaLnBrk="1" latinLnBrk="0" hangingPunct="1"/>
                      <a:r>
                        <a:rPr lang="en-US" sz="900" b="0" kern="1200" dirty="0">
                          <a:solidFill>
                            <a:schemeClr val="tx1"/>
                          </a:solidFill>
                          <a:latin typeface="Helvetica" panose="020B0604020202020204" pitchFamily="34" charset="0"/>
                          <a:ea typeface="+mn-ea"/>
                          <a:cs typeface="Helvetica" panose="020B0604020202020204" pitchFamily="34" charset="0"/>
                        </a:rPr>
                        <a:t>4.10%</a:t>
                      </a:r>
                    </a:p>
                  </a:txBody>
                  <a:tcPr marL="82953" marR="82953" marT="41476" marB="41476" anchor="ctr"/>
                </a:tc>
                <a:tc>
                  <a:txBody>
                    <a:bodyPr/>
                    <a:lstStyle/>
                    <a:p>
                      <a:pPr marL="0" marR="0" lvl="0" indent="0" algn="r" defTabSz="1658629"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latin typeface="Helvetica" panose="020B0604020202020204" pitchFamily="34" charset="0"/>
                          <a:ea typeface="+mn-ea"/>
                          <a:cs typeface="Helvetica" panose="020B0604020202020204" pitchFamily="34" charset="0"/>
                        </a:rPr>
                        <a:t>6.95%</a:t>
                      </a:r>
                    </a:p>
                  </a:txBody>
                  <a:tcPr marL="82953" marR="82953" marT="41476" marB="41476" anchor="ctr"/>
                </a:tc>
                <a:extLst>
                  <a:ext uri="{0D108BD9-81ED-4DB2-BD59-A6C34878D82A}">
                    <a16:rowId xmlns:a16="http://schemas.microsoft.com/office/drawing/2014/main" val="4255023844"/>
                  </a:ext>
                </a:extLst>
              </a:tr>
              <a:tr h="198802">
                <a:tc>
                  <a:txBody>
                    <a:bodyPr/>
                    <a:lstStyle/>
                    <a:p>
                      <a:r>
                        <a:rPr lang="en-GB" sz="900" b="0" dirty="0"/>
                        <a:t>YTD </a:t>
                      </a:r>
                      <a:endParaRPr lang="en-US" sz="700" b="0" i="1" dirty="0">
                        <a:latin typeface="Helvetica" panose="020B0604020202020204" pitchFamily="34" charset="0"/>
                        <a:cs typeface="Helvetica" panose="020B0604020202020204" pitchFamily="34" charset="0"/>
                      </a:endParaRPr>
                    </a:p>
                  </a:txBody>
                  <a:tcPr marL="82953" marR="82953" marT="41476" marB="41476" anchor="ctr">
                    <a:lnB w="12700" cap="flat" cmpd="sng" algn="ctr">
                      <a:solidFill>
                        <a:srgbClr val="A01F5C"/>
                      </a:solidFill>
                      <a:prstDash val="solid"/>
                      <a:round/>
                      <a:headEnd type="none" w="med" len="med"/>
                      <a:tailEnd type="none" w="med" len="med"/>
                    </a:lnB>
                    <a:solidFill>
                      <a:srgbClr val="A01F5C">
                        <a:alpha val="20000"/>
                      </a:srgbClr>
                    </a:solidFill>
                  </a:tcPr>
                </a:tc>
                <a:tc>
                  <a:txBody>
                    <a:bodyPr/>
                    <a:lstStyle/>
                    <a:p>
                      <a:pPr marL="0" algn="r" defTabSz="1658629" rtl="0" eaLnBrk="1" latinLnBrk="0" hangingPunct="1"/>
                      <a:r>
                        <a:rPr lang="en-GB" sz="900" b="0" kern="1200" dirty="0">
                          <a:solidFill>
                            <a:schemeClr val="tx1"/>
                          </a:solidFill>
                          <a:latin typeface="Helvetica" panose="020B0604020202020204" pitchFamily="34" charset="0"/>
                          <a:ea typeface="+mn-ea"/>
                          <a:cs typeface="Helvetica" panose="020B0604020202020204" pitchFamily="34" charset="0"/>
                        </a:rPr>
                        <a:t>7.31%</a:t>
                      </a:r>
                      <a:endParaRPr lang="en-US" sz="900" b="0" kern="1200" dirty="0">
                        <a:solidFill>
                          <a:schemeClr val="tx1"/>
                        </a:solidFill>
                        <a:latin typeface="Helvetica" panose="020B0604020202020204" pitchFamily="34" charset="0"/>
                        <a:ea typeface="+mn-ea"/>
                        <a:cs typeface="Helvetica" panose="020B0604020202020204" pitchFamily="34" charset="0"/>
                      </a:endParaRPr>
                    </a:p>
                  </a:txBody>
                  <a:tcPr marL="82953" marR="82953" marT="41476" marB="41476" anchor="ctr">
                    <a:lnB w="12700" cap="flat" cmpd="sng" algn="ctr">
                      <a:solidFill>
                        <a:srgbClr val="A01F5C"/>
                      </a:solidFill>
                      <a:prstDash val="solid"/>
                      <a:round/>
                      <a:headEnd type="none" w="med" len="med"/>
                      <a:tailEnd type="none" w="med" len="med"/>
                    </a:lnB>
                    <a:solidFill>
                      <a:srgbClr val="A01F5C">
                        <a:alpha val="20000"/>
                      </a:srgbClr>
                    </a:solidFill>
                  </a:tcPr>
                </a:tc>
                <a:tc>
                  <a:txBody>
                    <a:bodyPr/>
                    <a:lstStyle/>
                    <a:p>
                      <a:pPr marL="0" marR="0" lvl="0" indent="0" algn="r" defTabSz="1658629" rtl="0" eaLnBrk="1" fontAlgn="auto" latinLnBrk="0" hangingPunct="1">
                        <a:lnSpc>
                          <a:spcPct val="100000"/>
                        </a:lnSpc>
                        <a:spcBef>
                          <a:spcPts val="0"/>
                        </a:spcBef>
                        <a:spcAft>
                          <a:spcPts val="0"/>
                        </a:spcAft>
                        <a:buClrTx/>
                        <a:buSzTx/>
                        <a:buFontTx/>
                        <a:buNone/>
                        <a:tabLst/>
                        <a:defRPr/>
                      </a:pPr>
                      <a:r>
                        <a:rPr lang="en-US" sz="900" b="0" kern="1200" dirty="0">
                          <a:solidFill>
                            <a:schemeClr val="tx1"/>
                          </a:solidFill>
                          <a:latin typeface="Helvetica" panose="020B0604020202020204" pitchFamily="34" charset="0"/>
                          <a:ea typeface="+mn-ea"/>
                          <a:cs typeface="Helvetica" panose="020B0604020202020204" pitchFamily="34" charset="0"/>
                        </a:rPr>
                        <a:t>5.25%</a:t>
                      </a:r>
                    </a:p>
                  </a:txBody>
                  <a:tcPr marL="82953" marR="82953" marT="41476" marB="41476" anchor="ctr">
                    <a:lnB w="12700" cap="flat" cmpd="sng" algn="ctr">
                      <a:solidFill>
                        <a:srgbClr val="A01F5C"/>
                      </a:solidFill>
                      <a:prstDash val="solid"/>
                      <a:round/>
                      <a:headEnd type="none" w="med" len="med"/>
                      <a:tailEnd type="none" w="med" len="med"/>
                    </a:lnB>
                    <a:solidFill>
                      <a:srgbClr val="A01F5C">
                        <a:alpha val="20000"/>
                      </a:srgbClr>
                    </a:solidFill>
                  </a:tcPr>
                </a:tc>
                <a:extLst>
                  <a:ext uri="{0D108BD9-81ED-4DB2-BD59-A6C34878D82A}">
                    <a16:rowId xmlns:a16="http://schemas.microsoft.com/office/drawing/2014/main" val="2764708605"/>
                  </a:ext>
                </a:extLst>
              </a:tr>
            </a:tbl>
          </a:graphicData>
        </a:graphic>
      </p:graphicFrame>
      <p:sp>
        <p:nvSpPr>
          <p:cNvPr id="5" name="TextBox 4">
            <a:extLst>
              <a:ext uri="{FF2B5EF4-FFF2-40B4-BE49-F238E27FC236}">
                <a16:creationId xmlns:a16="http://schemas.microsoft.com/office/drawing/2014/main" id="{A301A340-EDCE-A8EC-85CF-6EB0F8D27825}"/>
              </a:ext>
            </a:extLst>
          </p:cNvPr>
          <p:cNvSpPr txBox="1"/>
          <p:nvPr/>
        </p:nvSpPr>
        <p:spPr>
          <a:xfrm>
            <a:off x="3647200" y="2164350"/>
            <a:ext cx="2380220" cy="230832"/>
          </a:xfrm>
          <a:prstGeom prst="rect">
            <a:avLst/>
          </a:prstGeom>
          <a:noFill/>
        </p:spPr>
        <p:txBody>
          <a:bodyPr wrap="square" rtlCol="0">
            <a:spAutoFit/>
          </a:bodyPr>
          <a:lstStyle/>
          <a:p>
            <a:r>
              <a:rPr lang="en-GB" sz="900" dirty="0">
                <a:solidFill>
                  <a:schemeClr val="bg1"/>
                </a:solidFill>
                <a:latin typeface="Helvetica" panose="020B0604020202030204" pitchFamily="34" charset="0"/>
              </a:rPr>
              <a:t>MONTHLY PERFORMANCE SUMMARY</a:t>
            </a:r>
            <a:endParaRPr lang="en-US" sz="900" dirty="0">
              <a:solidFill>
                <a:schemeClr val="bg1"/>
              </a:solidFill>
              <a:latin typeface="Helvetica" panose="020B0604020202030204" pitchFamily="34" charset="0"/>
            </a:endParaRPr>
          </a:p>
        </p:txBody>
      </p:sp>
      <p:sp>
        <p:nvSpPr>
          <p:cNvPr id="29" name="TextBox 28">
            <a:extLst>
              <a:ext uri="{FF2B5EF4-FFF2-40B4-BE49-F238E27FC236}">
                <a16:creationId xmlns:a16="http://schemas.microsoft.com/office/drawing/2014/main" id="{A70072BF-7589-DAD3-11EC-3888F9B0F7A1}"/>
              </a:ext>
            </a:extLst>
          </p:cNvPr>
          <p:cNvSpPr txBox="1"/>
          <p:nvPr/>
        </p:nvSpPr>
        <p:spPr>
          <a:xfrm>
            <a:off x="1943100" y="1000967"/>
            <a:ext cx="4914900" cy="200055"/>
          </a:xfrm>
          <a:prstGeom prst="rect">
            <a:avLst/>
          </a:prstGeom>
          <a:noFill/>
        </p:spPr>
        <p:txBody>
          <a:bodyPr wrap="square">
            <a:spAutoFit/>
          </a:bodyPr>
          <a:lstStyle/>
          <a:p>
            <a:pPr algn="r"/>
            <a:r>
              <a:rPr lang="en-US" sz="700" dirty="0">
                <a:latin typeface="Helvetica" panose="020B0604020202030204" pitchFamily="34" charset="0"/>
              </a:rPr>
              <a:t>All information is as of 31-01-2026, unless otherwise indicated.</a:t>
            </a:r>
          </a:p>
        </p:txBody>
      </p:sp>
      <p:sp>
        <p:nvSpPr>
          <p:cNvPr id="11" name="Flowchart: Manual Input 10">
            <a:extLst>
              <a:ext uri="{FF2B5EF4-FFF2-40B4-BE49-F238E27FC236}">
                <a16:creationId xmlns:a16="http://schemas.microsoft.com/office/drawing/2014/main" id="{C1B28EBE-83CB-8764-029A-BBFA669AB8EC}"/>
              </a:ext>
            </a:extLst>
          </p:cNvPr>
          <p:cNvSpPr/>
          <p:nvPr/>
        </p:nvSpPr>
        <p:spPr>
          <a:xfrm rot="16200000">
            <a:off x="3888187" y="-1938443"/>
            <a:ext cx="1024727" cy="4914900"/>
          </a:xfrm>
          <a:prstGeom prst="flowChartManualInput">
            <a:avLst/>
          </a:prstGeom>
          <a:solidFill>
            <a:srgbClr val="A01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A1FE2E91-64D9-49B2-28D9-74495ED4D936}"/>
              </a:ext>
            </a:extLst>
          </p:cNvPr>
          <p:cNvSpPr/>
          <p:nvPr/>
        </p:nvSpPr>
        <p:spPr>
          <a:xfrm>
            <a:off x="1123950" y="169828"/>
            <a:ext cx="5634985" cy="299206"/>
          </a:xfrm>
          <a:prstGeom prst="rect">
            <a:avLst/>
          </a:prstGeom>
          <a:noFill/>
        </p:spPr>
        <p:txBody>
          <a:bodyPr wrap="square" lIns="82953" tIns="41476" rIns="82953" bIns="41476">
            <a:spAutoFit/>
          </a:bodyPr>
          <a:lstStyle/>
          <a:p>
            <a:pPr algn="r"/>
            <a:r>
              <a:rPr lang="en-GB" sz="1400" b="1" dirty="0">
                <a:ln w="0"/>
                <a:solidFill>
                  <a:schemeClr val="bg1"/>
                </a:solidFill>
                <a:latin typeface="Helvetica" panose="020B0604020202030204" pitchFamily="34" charset="0"/>
              </a:rPr>
              <a:t>ASIA SECURITIES EQUITY OPPORTUNITIES FUND</a:t>
            </a:r>
            <a:endParaRPr lang="en-US" sz="1400" b="1" dirty="0">
              <a:ln w="0"/>
              <a:solidFill>
                <a:schemeClr val="bg1"/>
              </a:solidFill>
              <a:latin typeface="Helvetica" panose="020B0604020202030204" pitchFamily="34" charset="0"/>
            </a:endParaRPr>
          </a:p>
        </p:txBody>
      </p:sp>
      <p:sp>
        <p:nvSpPr>
          <p:cNvPr id="13" name="Rectangle 12">
            <a:extLst>
              <a:ext uri="{FF2B5EF4-FFF2-40B4-BE49-F238E27FC236}">
                <a16:creationId xmlns:a16="http://schemas.microsoft.com/office/drawing/2014/main" id="{80775D1F-E1E1-EC14-154E-C68C05EF9A42}"/>
              </a:ext>
            </a:extLst>
          </p:cNvPr>
          <p:cNvSpPr/>
          <p:nvPr/>
        </p:nvSpPr>
        <p:spPr>
          <a:xfrm>
            <a:off x="2550641" y="408062"/>
            <a:ext cx="4208293" cy="299206"/>
          </a:xfrm>
          <a:prstGeom prst="rect">
            <a:avLst/>
          </a:prstGeom>
          <a:noFill/>
        </p:spPr>
        <p:txBody>
          <a:bodyPr wrap="square" lIns="82953" tIns="41476" rIns="82953" bIns="41476">
            <a:spAutoFit/>
          </a:bodyPr>
          <a:lstStyle/>
          <a:p>
            <a:pPr algn="r"/>
            <a:r>
              <a:rPr lang="en-GB" sz="1400" dirty="0">
                <a:ln w="0"/>
                <a:solidFill>
                  <a:schemeClr val="bg1"/>
                </a:solidFill>
                <a:latin typeface="Helvetica" panose="020B0604020202030204" pitchFamily="34" charset="0"/>
              </a:rPr>
              <a:t>FUND FACT SHEET – December 2025</a:t>
            </a:r>
          </a:p>
        </p:txBody>
      </p:sp>
      <p:pic>
        <p:nvPicPr>
          <p:cNvPr id="20" name="Picture 19" descr="Logo&#10;&#10;Description automatically generated">
            <a:extLst>
              <a:ext uri="{FF2B5EF4-FFF2-40B4-BE49-F238E27FC236}">
                <a16:creationId xmlns:a16="http://schemas.microsoft.com/office/drawing/2014/main" id="{12A9185C-C69F-C5F1-C706-6BB76D20E2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51" y="18357"/>
            <a:ext cx="1108305" cy="1089464"/>
          </a:xfrm>
          <a:prstGeom prst="rect">
            <a:avLst/>
          </a:prstGeom>
        </p:spPr>
      </p:pic>
      <p:sp>
        <p:nvSpPr>
          <p:cNvPr id="28" name="Rectangle 27">
            <a:extLst>
              <a:ext uri="{FF2B5EF4-FFF2-40B4-BE49-F238E27FC236}">
                <a16:creationId xmlns:a16="http://schemas.microsoft.com/office/drawing/2014/main" id="{D41A2ACC-6A80-5B83-8AED-C8E364E82D8C}"/>
              </a:ext>
            </a:extLst>
          </p:cNvPr>
          <p:cNvSpPr/>
          <p:nvPr/>
        </p:nvSpPr>
        <p:spPr>
          <a:xfrm>
            <a:off x="3485726" y="7397572"/>
            <a:ext cx="3273208" cy="180506"/>
          </a:xfrm>
          <a:prstGeom prst="rect">
            <a:avLst/>
          </a:prstGeom>
          <a:solidFill>
            <a:srgbClr val="A01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DBFE1AE-C6BF-A3C8-DBFB-1C9FE70DF75C}"/>
              </a:ext>
            </a:extLst>
          </p:cNvPr>
          <p:cNvSpPr txBox="1"/>
          <p:nvPr/>
        </p:nvSpPr>
        <p:spPr>
          <a:xfrm>
            <a:off x="3637552" y="7378960"/>
            <a:ext cx="2686925" cy="323165"/>
          </a:xfrm>
          <a:prstGeom prst="rect">
            <a:avLst/>
          </a:prstGeom>
          <a:noFill/>
        </p:spPr>
        <p:txBody>
          <a:bodyPr wrap="square" rtlCol="0">
            <a:spAutoFit/>
          </a:bodyPr>
          <a:lstStyle/>
          <a:p>
            <a:r>
              <a:rPr lang="en-GB" sz="900" dirty="0">
                <a:solidFill>
                  <a:schemeClr val="bg1"/>
                </a:solidFill>
                <a:latin typeface="Helvetica" panose="020B0604020202030204" pitchFamily="34" charset="0"/>
              </a:rPr>
              <a:t>PERFORMANCE FOR 2026</a:t>
            </a:r>
          </a:p>
          <a:p>
            <a:endParaRPr lang="en-US" sz="900" baseline="30000" dirty="0">
              <a:solidFill>
                <a:schemeClr val="bg1"/>
              </a:solidFill>
              <a:latin typeface="Helvetica" panose="020B0604020202030204" pitchFamily="34" charset="0"/>
            </a:endParaRPr>
          </a:p>
        </p:txBody>
      </p:sp>
      <p:sp>
        <p:nvSpPr>
          <p:cNvPr id="4" name="TextBox 3">
            <a:extLst>
              <a:ext uri="{FF2B5EF4-FFF2-40B4-BE49-F238E27FC236}">
                <a16:creationId xmlns:a16="http://schemas.microsoft.com/office/drawing/2014/main" id="{C57C32DA-6ABF-AF15-ED0F-171834E0BCE4}"/>
              </a:ext>
            </a:extLst>
          </p:cNvPr>
          <p:cNvSpPr txBox="1"/>
          <p:nvPr/>
        </p:nvSpPr>
        <p:spPr>
          <a:xfrm>
            <a:off x="145963" y="7372409"/>
            <a:ext cx="1903929" cy="230832"/>
          </a:xfrm>
          <a:prstGeom prst="rect">
            <a:avLst/>
          </a:prstGeom>
          <a:noFill/>
        </p:spPr>
        <p:txBody>
          <a:bodyPr wrap="square" rtlCol="0">
            <a:spAutoFit/>
          </a:bodyPr>
          <a:lstStyle/>
          <a:p>
            <a:r>
              <a:rPr lang="en-GB" sz="900" dirty="0">
                <a:solidFill>
                  <a:schemeClr val="bg1"/>
                </a:solidFill>
                <a:latin typeface="Helvetica" panose="020B0604020202030204" pitchFamily="34" charset="0"/>
              </a:rPr>
              <a:t>ASSET ALLOCATION</a:t>
            </a:r>
            <a:endParaRPr lang="en-US" sz="900" baseline="30000" dirty="0">
              <a:solidFill>
                <a:schemeClr val="bg1"/>
              </a:solidFill>
              <a:latin typeface="Helvetica" panose="020B0604020202030204" pitchFamily="34" charset="0"/>
            </a:endParaRPr>
          </a:p>
        </p:txBody>
      </p:sp>
      <p:sp>
        <p:nvSpPr>
          <p:cNvPr id="14" name="Rectangle 13">
            <a:extLst>
              <a:ext uri="{FF2B5EF4-FFF2-40B4-BE49-F238E27FC236}">
                <a16:creationId xmlns:a16="http://schemas.microsoft.com/office/drawing/2014/main" id="{97B782B3-8A66-99EB-2A8D-84CE0DF4CB32}"/>
              </a:ext>
            </a:extLst>
          </p:cNvPr>
          <p:cNvSpPr/>
          <p:nvPr/>
        </p:nvSpPr>
        <p:spPr>
          <a:xfrm>
            <a:off x="117931" y="4788316"/>
            <a:ext cx="3104985" cy="182408"/>
          </a:xfrm>
          <a:prstGeom prst="rect">
            <a:avLst/>
          </a:prstGeom>
          <a:solidFill>
            <a:srgbClr val="A01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FEA48E40-59C2-6474-DA7D-D8BCFAE27249}"/>
              </a:ext>
            </a:extLst>
          </p:cNvPr>
          <p:cNvSpPr txBox="1"/>
          <p:nvPr/>
        </p:nvSpPr>
        <p:spPr>
          <a:xfrm>
            <a:off x="165100" y="4759252"/>
            <a:ext cx="2438400" cy="230832"/>
          </a:xfrm>
          <a:prstGeom prst="rect">
            <a:avLst/>
          </a:prstGeom>
          <a:noFill/>
        </p:spPr>
        <p:txBody>
          <a:bodyPr wrap="square" rtlCol="0">
            <a:spAutoFit/>
          </a:bodyPr>
          <a:lstStyle/>
          <a:p>
            <a:r>
              <a:rPr lang="en-GB" sz="900" dirty="0">
                <a:solidFill>
                  <a:schemeClr val="bg1"/>
                </a:solidFill>
                <a:latin typeface="Helvetica" panose="020B0604020202030204" pitchFamily="34" charset="0"/>
              </a:rPr>
              <a:t>FUND OBJECTIVES AND STRATEGY</a:t>
            </a:r>
            <a:endParaRPr lang="en-US" sz="900" dirty="0">
              <a:solidFill>
                <a:schemeClr val="bg1"/>
              </a:solidFill>
              <a:latin typeface="Helvetica" panose="020B0604020202030204" pitchFamily="34" charset="0"/>
            </a:endParaRPr>
          </a:p>
        </p:txBody>
      </p:sp>
      <p:sp>
        <p:nvSpPr>
          <p:cNvPr id="2" name="TextBox 1">
            <a:extLst>
              <a:ext uri="{FF2B5EF4-FFF2-40B4-BE49-F238E27FC236}">
                <a16:creationId xmlns:a16="http://schemas.microsoft.com/office/drawing/2014/main" id="{8216A4A0-6529-41DD-1421-CCADE05C0501}"/>
              </a:ext>
            </a:extLst>
          </p:cNvPr>
          <p:cNvSpPr txBox="1"/>
          <p:nvPr/>
        </p:nvSpPr>
        <p:spPr>
          <a:xfrm>
            <a:off x="3429000" y="4623735"/>
            <a:ext cx="1052623" cy="153888"/>
          </a:xfrm>
          <a:prstGeom prst="rect">
            <a:avLst/>
          </a:prstGeom>
          <a:noFill/>
        </p:spPr>
        <p:txBody>
          <a:bodyPr wrap="square" rtlCol="0">
            <a:spAutoFit/>
          </a:bodyPr>
          <a:lstStyle/>
          <a:p>
            <a:r>
              <a:rPr lang="en-GB" sz="400" baseline="30000" dirty="0">
                <a:latin typeface="Helvetica" panose="020B0604020202030204" pitchFamily="34" charset="0"/>
              </a:rPr>
              <a:t>1</a:t>
            </a:r>
            <a:r>
              <a:rPr lang="en-GB" sz="400" i="1" dirty="0"/>
              <a:t>YTD as of 31</a:t>
            </a:r>
            <a:r>
              <a:rPr lang="en-GB" sz="400" i="1" baseline="30000" dirty="0"/>
              <a:t>st</a:t>
            </a:r>
            <a:r>
              <a:rPr lang="en-GB" sz="400" i="1" dirty="0"/>
              <a:t> of January 2026</a:t>
            </a:r>
            <a:endParaRPr lang="en-US" sz="1100" dirty="0"/>
          </a:p>
        </p:txBody>
      </p:sp>
      <p:sp>
        <p:nvSpPr>
          <p:cNvPr id="12" name="TextBox 11">
            <a:extLst>
              <a:ext uri="{FF2B5EF4-FFF2-40B4-BE49-F238E27FC236}">
                <a16:creationId xmlns:a16="http://schemas.microsoft.com/office/drawing/2014/main" id="{B7C8E2CE-256A-45A2-6EDF-05533931D8E5}"/>
              </a:ext>
            </a:extLst>
          </p:cNvPr>
          <p:cNvSpPr txBox="1"/>
          <p:nvPr/>
        </p:nvSpPr>
        <p:spPr>
          <a:xfrm>
            <a:off x="139814" y="4550016"/>
            <a:ext cx="1052623" cy="153888"/>
          </a:xfrm>
          <a:prstGeom prst="rect">
            <a:avLst/>
          </a:prstGeom>
          <a:noFill/>
        </p:spPr>
        <p:txBody>
          <a:bodyPr wrap="square" rtlCol="0">
            <a:spAutoFit/>
          </a:bodyPr>
          <a:lstStyle/>
          <a:p>
            <a:r>
              <a:rPr lang="en-GB" sz="400" i="1" dirty="0"/>
              <a:t>Source: CSE</a:t>
            </a:r>
            <a:endParaRPr lang="en-US" sz="400" i="1" dirty="0"/>
          </a:p>
        </p:txBody>
      </p:sp>
      <p:graphicFrame>
        <p:nvGraphicFramePr>
          <p:cNvPr id="10" name="Chart 9">
            <a:extLst>
              <a:ext uri="{FF2B5EF4-FFF2-40B4-BE49-F238E27FC236}">
                <a16:creationId xmlns:a16="http://schemas.microsoft.com/office/drawing/2014/main" id="{2FBFDB40-3110-224E-4084-23F53D32B217}"/>
              </a:ext>
            </a:extLst>
          </p:cNvPr>
          <p:cNvGraphicFramePr>
            <a:graphicFrameLocks/>
          </p:cNvGraphicFramePr>
          <p:nvPr>
            <p:extLst>
              <p:ext uri="{D42A27DB-BD31-4B8C-83A1-F6EECF244321}">
                <p14:modId xmlns:p14="http://schemas.microsoft.com/office/powerpoint/2010/main" val="2469126571"/>
              </p:ext>
            </p:extLst>
          </p:nvPr>
        </p:nvGraphicFramePr>
        <p:xfrm>
          <a:off x="3429000" y="4468332"/>
          <a:ext cx="3687138" cy="35035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4122FC82-1C3C-44D8-AD40-C8D9CE66D2C4}"/>
              </a:ext>
            </a:extLst>
          </p:cNvPr>
          <p:cNvGraphicFramePr>
            <a:graphicFrameLocks/>
          </p:cNvGraphicFramePr>
          <p:nvPr>
            <p:extLst>
              <p:ext uri="{D42A27DB-BD31-4B8C-83A1-F6EECF244321}">
                <p14:modId xmlns:p14="http://schemas.microsoft.com/office/powerpoint/2010/main" val="2730894187"/>
              </p:ext>
            </p:extLst>
          </p:nvPr>
        </p:nvGraphicFramePr>
        <p:xfrm>
          <a:off x="-231183" y="7603241"/>
          <a:ext cx="3454099" cy="22377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a:extLst>
              <a:ext uri="{FF2B5EF4-FFF2-40B4-BE49-F238E27FC236}">
                <a16:creationId xmlns:a16="http://schemas.microsoft.com/office/drawing/2014/main" id="{60E051FE-10C4-96B6-8269-25822DC08C45}"/>
              </a:ext>
            </a:extLst>
          </p:cNvPr>
          <p:cNvGraphicFramePr>
            <a:graphicFrameLocks/>
          </p:cNvGraphicFramePr>
          <p:nvPr>
            <p:extLst>
              <p:ext uri="{D42A27DB-BD31-4B8C-83A1-F6EECF244321}">
                <p14:modId xmlns:p14="http://schemas.microsoft.com/office/powerpoint/2010/main" val="4290541141"/>
              </p:ext>
            </p:extLst>
          </p:nvPr>
        </p:nvGraphicFramePr>
        <p:xfrm>
          <a:off x="3222917" y="7578078"/>
          <a:ext cx="3574155" cy="234846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67118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C1BC3132-B4FD-4A32-A0F5-4214C28D2167}"/>
              </a:ext>
            </a:extLst>
          </p:cNvPr>
          <p:cNvSpPr/>
          <p:nvPr/>
        </p:nvSpPr>
        <p:spPr>
          <a:xfrm>
            <a:off x="140364" y="5217725"/>
            <a:ext cx="6635772" cy="172432"/>
          </a:xfrm>
          <a:prstGeom prst="rect">
            <a:avLst/>
          </a:prstGeom>
          <a:solidFill>
            <a:srgbClr val="A01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4" name="Table 3">
            <a:extLst>
              <a:ext uri="{FF2B5EF4-FFF2-40B4-BE49-F238E27FC236}">
                <a16:creationId xmlns:a16="http://schemas.microsoft.com/office/drawing/2014/main" id="{27629097-4E32-48E5-B6F1-1AAA2AACC1A2}"/>
              </a:ext>
            </a:extLst>
          </p:cNvPr>
          <p:cNvGraphicFramePr>
            <a:graphicFrameLocks noGrp="1"/>
          </p:cNvGraphicFramePr>
          <p:nvPr>
            <p:extLst>
              <p:ext uri="{D42A27DB-BD31-4B8C-83A1-F6EECF244321}">
                <p14:modId xmlns:p14="http://schemas.microsoft.com/office/powerpoint/2010/main" val="4084522480"/>
              </p:ext>
            </p:extLst>
          </p:nvPr>
        </p:nvGraphicFramePr>
        <p:xfrm>
          <a:off x="189612" y="793584"/>
          <a:ext cx="3810889" cy="2969193"/>
        </p:xfrm>
        <a:graphic>
          <a:graphicData uri="http://schemas.openxmlformats.org/drawingml/2006/table">
            <a:tbl>
              <a:tblPr firstRow="1" bandRow="1">
                <a:effectLst/>
                <a:tableStyleId>{2D5ABB26-0587-4C30-8999-92F81FD0307C}</a:tableStyleId>
              </a:tblPr>
              <a:tblGrid>
                <a:gridCol w="1763014">
                  <a:extLst>
                    <a:ext uri="{9D8B030D-6E8A-4147-A177-3AD203B41FA5}">
                      <a16:colId xmlns:a16="http://schemas.microsoft.com/office/drawing/2014/main" val="2331282931"/>
                    </a:ext>
                  </a:extLst>
                </a:gridCol>
                <a:gridCol w="2047875">
                  <a:extLst>
                    <a:ext uri="{9D8B030D-6E8A-4147-A177-3AD203B41FA5}">
                      <a16:colId xmlns:a16="http://schemas.microsoft.com/office/drawing/2014/main" val="3938058905"/>
                    </a:ext>
                  </a:extLst>
                </a:gridCol>
              </a:tblGrid>
              <a:tr h="245578">
                <a:tc>
                  <a:txBody>
                    <a:bodyPr/>
                    <a:lstStyle/>
                    <a:p>
                      <a:r>
                        <a:rPr lang="en-GB" sz="900" b="1" i="0" dirty="0">
                          <a:solidFill>
                            <a:srgbClr val="062360"/>
                          </a:solidFill>
                          <a:latin typeface="Helvetica" panose="020B0604020202030204" pitchFamily="34" charset="0"/>
                        </a:rPr>
                        <a:t>Fund management company</a:t>
                      </a:r>
                      <a:endParaRPr lang="en-US" sz="900" b="1" i="0" dirty="0">
                        <a:solidFill>
                          <a:srgbClr val="062360"/>
                        </a:solidFill>
                        <a:latin typeface="Helvetica" panose="020B0604020202030204" pitchFamily="34" charset="0"/>
                      </a:endParaRPr>
                    </a:p>
                  </a:txBody>
                  <a:tcPr marL="100372" marR="100372" marT="41476" marB="41476" anchor="ctr">
                    <a:lnB w="12700" cap="flat" cmpd="sng" algn="ctr">
                      <a:solidFill>
                        <a:srgbClr val="A01F5C"/>
                      </a:solidFill>
                      <a:prstDash val="solid"/>
                      <a:round/>
                      <a:headEnd type="none" w="med" len="med"/>
                      <a:tailEnd type="none" w="med" len="med"/>
                    </a:lnB>
                    <a:noFill/>
                  </a:tcPr>
                </a:tc>
                <a:tc>
                  <a:txBody>
                    <a:bodyPr/>
                    <a:lstStyle/>
                    <a:p>
                      <a:r>
                        <a:rPr lang="en-GB" sz="900" b="0" i="0" dirty="0">
                          <a:latin typeface="Helvetica" panose="020B0604020202030204" pitchFamily="34" charset="0"/>
                        </a:rPr>
                        <a:t>Asia Securities Wealth Management</a:t>
                      </a:r>
                      <a:endParaRPr lang="en-US" sz="900" b="0" i="0" dirty="0">
                        <a:latin typeface="Helvetica" panose="020B0604020202030204" pitchFamily="34" charset="0"/>
                      </a:endParaRPr>
                    </a:p>
                  </a:txBody>
                  <a:tcPr marL="100372" marR="100372" marT="41476" marB="41476" anchor="ctr">
                    <a:lnB w="12700" cap="flat" cmpd="sng" algn="ctr">
                      <a:solidFill>
                        <a:srgbClr val="A01F5C"/>
                      </a:solidFill>
                      <a:prstDash val="solid"/>
                      <a:round/>
                      <a:headEnd type="none" w="med" len="med"/>
                      <a:tailEnd type="none" w="med" len="med"/>
                    </a:lnB>
                  </a:tcPr>
                </a:tc>
                <a:extLst>
                  <a:ext uri="{0D108BD9-81ED-4DB2-BD59-A6C34878D82A}">
                    <a16:rowId xmlns:a16="http://schemas.microsoft.com/office/drawing/2014/main" val="1447511521"/>
                  </a:ext>
                </a:extLst>
              </a:tr>
              <a:tr h="245578">
                <a:tc>
                  <a:txBody>
                    <a:bodyPr/>
                    <a:lstStyle/>
                    <a:p>
                      <a:r>
                        <a:rPr lang="en-GB" sz="900" b="1" i="0" dirty="0">
                          <a:solidFill>
                            <a:srgbClr val="062360"/>
                          </a:solidFill>
                          <a:latin typeface="Helvetica" panose="020B0604020202030204" pitchFamily="34" charset="0"/>
                        </a:rPr>
                        <a:t>Inception</a:t>
                      </a:r>
                      <a:endParaRPr lang="en-US" sz="900" b="1" i="0" dirty="0">
                        <a:solidFill>
                          <a:srgbClr val="062360"/>
                        </a:solidFill>
                        <a:latin typeface="Helvetica" panose="020B0604020202030204" pitchFamily="34" charset="0"/>
                      </a:endParaRPr>
                    </a:p>
                  </a:txBody>
                  <a:tcPr marL="100372" marR="100372" marT="41476" marB="41476" anchor="ctr">
                    <a:lnL>
                      <a:noFill/>
                    </a:lnL>
                    <a:lnR w="6350" cap="flat" cmpd="sng" algn="ctr">
                      <a:noFill/>
                      <a:prstDash val="solid"/>
                      <a:round/>
                      <a:headEnd type="none" w="med" len="med"/>
                      <a:tailEnd type="none" w="med" len="med"/>
                    </a:lnR>
                    <a:lnT w="12700" cap="flat" cmpd="sng" algn="ctr">
                      <a:solidFill>
                        <a:srgbClr val="A01F5C"/>
                      </a:solidFill>
                      <a:prstDash val="solid"/>
                      <a:round/>
                      <a:headEnd type="none" w="med" len="med"/>
                      <a:tailEnd type="none" w="med" len="med"/>
                    </a:lnT>
                    <a:lnB w="12700" cap="flat" cmpd="sng" algn="ctr">
                      <a:solidFill>
                        <a:srgbClr val="A01F5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900" i="0" dirty="0">
                          <a:latin typeface="Helvetica" panose="020B0604020202030204" pitchFamily="34" charset="0"/>
                        </a:rPr>
                        <a:t>December 2023</a:t>
                      </a:r>
                      <a:endParaRPr lang="en-US" sz="900" i="0" dirty="0">
                        <a:latin typeface="Helvetica" panose="020B0604020202030204" pitchFamily="34" charset="0"/>
                      </a:endParaRPr>
                    </a:p>
                  </a:txBody>
                  <a:tcPr marL="100372" marR="100372" marT="41476" marB="41476" anchor="ctr">
                    <a:lnL w="6350" cap="flat" cmpd="sng" algn="ctr">
                      <a:noFill/>
                      <a:prstDash val="solid"/>
                      <a:round/>
                      <a:headEnd type="none" w="med" len="med"/>
                      <a:tailEnd type="none" w="med" len="med"/>
                    </a:lnL>
                    <a:lnR>
                      <a:noFill/>
                    </a:lnR>
                    <a:lnT w="12700" cap="flat" cmpd="sng" algn="ctr">
                      <a:solidFill>
                        <a:srgbClr val="A01F5C"/>
                      </a:solidFill>
                      <a:prstDash val="solid"/>
                      <a:round/>
                      <a:headEnd type="none" w="med" len="med"/>
                      <a:tailEnd type="none" w="med" len="med"/>
                    </a:lnT>
                    <a:lnB w="12700" cap="flat" cmpd="sng" algn="ctr">
                      <a:solidFill>
                        <a:srgbClr val="A01F5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7241413"/>
                  </a:ext>
                </a:extLst>
              </a:tr>
              <a:tr h="267835">
                <a:tc>
                  <a:txBody>
                    <a:bodyPr/>
                    <a:lstStyle/>
                    <a:p>
                      <a:r>
                        <a:rPr lang="en-GB" sz="900" b="1" i="0" dirty="0">
                          <a:solidFill>
                            <a:srgbClr val="062360"/>
                          </a:solidFill>
                          <a:latin typeface="Helvetica" panose="020B0604020202030204" pitchFamily="34" charset="0"/>
                        </a:rPr>
                        <a:t>Trustee and custodian</a:t>
                      </a:r>
                      <a:endParaRPr lang="en-US" sz="900" b="1" i="0" dirty="0">
                        <a:solidFill>
                          <a:srgbClr val="062360"/>
                        </a:solidFill>
                        <a:latin typeface="Helvetica" panose="020B0604020202030204" pitchFamily="34" charset="0"/>
                      </a:endParaRPr>
                    </a:p>
                  </a:txBody>
                  <a:tcPr marL="100372" marR="100372" marT="41476" marB="41476" anchor="ctr">
                    <a:lnL>
                      <a:noFill/>
                    </a:lnL>
                    <a:lnR w="6350" cap="flat" cmpd="sng" algn="ctr">
                      <a:noFill/>
                      <a:prstDash val="solid"/>
                      <a:round/>
                      <a:headEnd type="none" w="med" len="med"/>
                      <a:tailEnd type="none" w="med" len="med"/>
                    </a:lnR>
                    <a:lnT w="12700" cap="flat" cmpd="sng" algn="ctr">
                      <a:solidFill>
                        <a:srgbClr val="A01F5C"/>
                      </a:solidFill>
                      <a:prstDash val="solid"/>
                      <a:round/>
                      <a:headEnd type="none" w="med" len="med"/>
                      <a:tailEnd type="none" w="med" len="med"/>
                    </a:lnT>
                    <a:lnB w="12700" cap="flat" cmpd="sng" algn="ctr">
                      <a:solidFill>
                        <a:srgbClr val="A01F5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900" i="0" dirty="0">
                          <a:latin typeface="Helvetica" panose="020B0604020202030204" pitchFamily="34" charset="0"/>
                        </a:rPr>
                        <a:t>Deutsche Bank, Sri Lanka</a:t>
                      </a:r>
                      <a:endParaRPr lang="en-US" sz="900" i="0" dirty="0">
                        <a:latin typeface="Helvetica" panose="020B0604020202030204" pitchFamily="34" charset="0"/>
                      </a:endParaRPr>
                    </a:p>
                  </a:txBody>
                  <a:tcPr marL="100372" marR="100372" marT="41476" marB="41476" anchor="ctr">
                    <a:lnL w="6350" cap="flat" cmpd="sng" algn="ctr">
                      <a:noFill/>
                      <a:prstDash val="solid"/>
                      <a:round/>
                      <a:headEnd type="none" w="med" len="med"/>
                      <a:tailEnd type="none" w="med" len="med"/>
                    </a:lnL>
                    <a:lnR>
                      <a:noFill/>
                    </a:lnR>
                    <a:lnT w="12700" cap="flat" cmpd="sng" algn="ctr">
                      <a:solidFill>
                        <a:srgbClr val="A01F5C"/>
                      </a:solidFill>
                      <a:prstDash val="solid"/>
                      <a:round/>
                      <a:headEnd type="none" w="med" len="med"/>
                      <a:tailEnd type="none" w="med" len="med"/>
                    </a:lnT>
                    <a:lnB w="12700" cap="flat" cmpd="sng" algn="ctr">
                      <a:solidFill>
                        <a:srgbClr val="A01F5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4745936"/>
                  </a:ext>
                </a:extLst>
              </a:tr>
              <a:tr h="245578">
                <a:tc>
                  <a:txBody>
                    <a:bodyPr/>
                    <a:lstStyle/>
                    <a:p>
                      <a:r>
                        <a:rPr lang="en-GB" sz="900" b="1" i="0" dirty="0">
                          <a:solidFill>
                            <a:srgbClr val="062360"/>
                          </a:solidFill>
                          <a:latin typeface="Helvetica" panose="020B0604020202030204" pitchFamily="34" charset="0"/>
                        </a:rPr>
                        <a:t>Domicile</a:t>
                      </a:r>
                      <a:endParaRPr lang="en-US" sz="900" b="1" i="0" dirty="0">
                        <a:solidFill>
                          <a:srgbClr val="062360"/>
                        </a:solidFill>
                        <a:latin typeface="Helvetica" panose="020B0604020202030204" pitchFamily="34" charset="0"/>
                      </a:endParaRPr>
                    </a:p>
                  </a:txBody>
                  <a:tcPr marL="100372" marR="100372" marT="41476" marB="41476" anchor="ctr">
                    <a:lnL>
                      <a:noFill/>
                    </a:lnL>
                    <a:lnR w="6350" cap="flat" cmpd="sng" algn="ctr">
                      <a:noFill/>
                      <a:prstDash val="solid"/>
                      <a:round/>
                      <a:headEnd type="none" w="med" len="med"/>
                      <a:tailEnd type="none" w="med" len="med"/>
                    </a:lnR>
                    <a:lnT w="12700" cap="flat" cmpd="sng" algn="ctr">
                      <a:solidFill>
                        <a:srgbClr val="A01F5C"/>
                      </a:solidFill>
                      <a:prstDash val="solid"/>
                      <a:round/>
                      <a:headEnd type="none" w="med" len="med"/>
                      <a:tailEnd type="none" w="med" len="med"/>
                    </a:lnT>
                    <a:lnB w="12700" cap="flat" cmpd="sng" algn="ctr">
                      <a:solidFill>
                        <a:srgbClr val="A01F5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900" i="0" dirty="0">
                          <a:latin typeface="Helvetica" panose="020B0604020202030204" pitchFamily="34" charset="0"/>
                        </a:rPr>
                        <a:t>Sri Lanka</a:t>
                      </a:r>
                      <a:endParaRPr lang="en-US" sz="900" i="0" dirty="0">
                        <a:latin typeface="Helvetica" panose="020B0604020202030204" pitchFamily="34" charset="0"/>
                      </a:endParaRPr>
                    </a:p>
                  </a:txBody>
                  <a:tcPr marL="100372" marR="100372" marT="41476" marB="41476" anchor="ctr">
                    <a:lnL w="6350" cap="flat" cmpd="sng" algn="ctr">
                      <a:noFill/>
                      <a:prstDash val="solid"/>
                      <a:round/>
                      <a:headEnd type="none" w="med" len="med"/>
                      <a:tailEnd type="none" w="med" len="med"/>
                    </a:lnL>
                    <a:lnR>
                      <a:noFill/>
                    </a:lnR>
                    <a:lnT w="12700" cap="flat" cmpd="sng" algn="ctr">
                      <a:solidFill>
                        <a:srgbClr val="A01F5C"/>
                      </a:solidFill>
                      <a:prstDash val="solid"/>
                      <a:round/>
                      <a:headEnd type="none" w="med" len="med"/>
                      <a:tailEnd type="none" w="med" len="med"/>
                    </a:lnT>
                    <a:lnB w="12700" cap="flat" cmpd="sng" algn="ctr">
                      <a:solidFill>
                        <a:srgbClr val="A01F5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2908079"/>
                  </a:ext>
                </a:extLst>
              </a:tr>
              <a:tr h="245578">
                <a:tc>
                  <a:txBody>
                    <a:bodyPr/>
                    <a:lstStyle/>
                    <a:p>
                      <a:r>
                        <a:rPr lang="en-GB" sz="900" b="1" i="0" dirty="0">
                          <a:solidFill>
                            <a:srgbClr val="062360"/>
                          </a:solidFill>
                          <a:latin typeface="Helvetica" panose="020B0604020202030204" pitchFamily="34" charset="0"/>
                        </a:rPr>
                        <a:t>Currency</a:t>
                      </a:r>
                      <a:endParaRPr lang="en-US" sz="900" b="1" i="0" dirty="0">
                        <a:solidFill>
                          <a:srgbClr val="062360"/>
                        </a:solidFill>
                        <a:latin typeface="Helvetica" panose="020B0604020202030204" pitchFamily="34" charset="0"/>
                      </a:endParaRPr>
                    </a:p>
                  </a:txBody>
                  <a:tcPr marL="100372" marR="100372" marT="41476" marB="41476" anchor="ctr">
                    <a:lnL>
                      <a:noFill/>
                    </a:lnL>
                    <a:lnR w="6350" cap="flat" cmpd="sng" algn="ctr">
                      <a:noFill/>
                      <a:prstDash val="solid"/>
                      <a:round/>
                      <a:headEnd type="none" w="med" len="med"/>
                      <a:tailEnd type="none" w="med" len="med"/>
                    </a:lnR>
                    <a:lnT w="12700" cap="flat" cmpd="sng" algn="ctr">
                      <a:solidFill>
                        <a:srgbClr val="A01F5C"/>
                      </a:solidFill>
                      <a:prstDash val="solid"/>
                      <a:round/>
                      <a:headEnd type="none" w="med" len="med"/>
                      <a:tailEnd type="none" w="med" len="med"/>
                    </a:lnT>
                    <a:lnB w="12700" cap="flat" cmpd="sng" algn="ctr">
                      <a:solidFill>
                        <a:srgbClr val="A01F5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900" i="0" dirty="0">
                          <a:latin typeface="Helvetica" panose="020B0604020202030204" pitchFamily="34" charset="0"/>
                        </a:rPr>
                        <a:t>Sri Lanka Rupee</a:t>
                      </a:r>
                      <a:endParaRPr lang="en-US" sz="900" i="0" dirty="0">
                        <a:latin typeface="Helvetica" panose="020B0604020202030204" pitchFamily="34" charset="0"/>
                      </a:endParaRPr>
                    </a:p>
                  </a:txBody>
                  <a:tcPr marL="100372" marR="100372" marT="41476" marB="41476" anchor="ctr">
                    <a:lnL w="6350" cap="flat" cmpd="sng" algn="ctr">
                      <a:noFill/>
                      <a:prstDash val="solid"/>
                      <a:round/>
                      <a:headEnd type="none" w="med" len="med"/>
                      <a:tailEnd type="none" w="med" len="med"/>
                    </a:lnL>
                    <a:lnR>
                      <a:noFill/>
                    </a:lnR>
                    <a:lnT w="12700" cap="flat" cmpd="sng" algn="ctr">
                      <a:solidFill>
                        <a:srgbClr val="A01F5C"/>
                      </a:solidFill>
                      <a:prstDash val="solid"/>
                      <a:round/>
                      <a:headEnd type="none" w="med" len="med"/>
                      <a:tailEnd type="none" w="med" len="med"/>
                    </a:lnT>
                    <a:lnB w="12700" cap="flat" cmpd="sng" algn="ctr">
                      <a:solidFill>
                        <a:srgbClr val="A01F5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0884512"/>
                  </a:ext>
                </a:extLst>
              </a:tr>
              <a:tr h="245578">
                <a:tc>
                  <a:txBody>
                    <a:bodyPr/>
                    <a:lstStyle/>
                    <a:p>
                      <a:r>
                        <a:rPr lang="en-GB" sz="900" b="1" i="0" dirty="0">
                          <a:solidFill>
                            <a:srgbClr val="062360"/>
                          </a:solidFill>
                          <a:latin typeface="Helvetica" panose="020B0604020202030204" pitchFamily="34" charset="0"/>
                        </a:rPr>
                        <a:t>Minimum initial investment</a:t>
                      </a:r>
                      <a:endParaRPr lang="en-US" sz="900" b="1" i="0" dirty="0">
                        <a:solidFill>
                          <a:srgbClr val="062360"/>
                        </a:solidFill>
                        <a:latin typeface="Helvetica" panose="020B0604020202030204" pitchFamily="34" charset="0"/>
                      </a:endParaRPr>
                    </a:p>
                  </a:txBody>
                  <a:tcPr marL="100372" marR="100372" marT="41476" marB="41476" anchor="ctr">
                    <a:lnL>
                      <a:noFill/>
                    </a:lnL>
                    <a:lnR w="6350" cap="flat" cmpd="sng" algn="ctr">
                      <a:noFill/>
                      <a:prstDash val="solid"/>
                      <a:round/>
                      <a:headEnd type="none" w="med" len="med"/>
                      <a:tailEnd type="none" w="med" len="med"/>
                    </a:lnR>
                    <a:lnT w="12700" cap="flat" cmpd="sng" algn="ctr">
                      <a:solidFill>
                        <a:srgbClr val="A01F5C"/>
                      </a:solidFill>
                      <a:prstDash val="solid"/>
                      <a:round/>
                      <a:headEnd type="none" w="med" len="med"/>
                      <a:tailEnd type="none" w="med" len="med"/>
                    </a:lnT>
                    <a:lnB w="12700" cap="flat" cmpd="sng" algn="ctr">
                      <a:solidFill>
                        <a:srgbClr val="A01F5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900" i="0" dirty="0">
                          <a:latin typeface="Helvetica" panose="020B0604020202030204" pitchFamily="34" charset="0"/>
                        </a:rPr>
                        <a:t>LKR 10,000</a:t>
                      </a:r>
                      <a:endParaRPr lang="en-US" sz="900" i="0" dirty="0">
                        <a:latin typeface="Helvetica" panose="020B0604020202030204" pitchFamily="34" charset="0"/>
                      </a:endParaRPr>
                    </a:p>
                  </a:txBody>
                  <a:tcPr marL="100372" marR="100372" marT="41476" marB="41476" anchor="ctr">
                    <a:lnL w="6350" cap="flat" cmpd="sng" algn="ctr">
                      <a:noFill/>
                      <a:prstDash val="solid"/>
                      <a:round/>
                      <a:headEnd type="none" w="med" len="med"/>
                      <a:tailEnd type="none" w="med" len="med"/>
                    </a:lnL>
                    <a:lnR>
                      <a:noFill/>
                    </a:lnR>
                    <a:lnT w="12700" cap="flat" cmpd="sng" algn="ctr">
                      <a:solidFill>
                        <a:srgbClr val="A01F5C"/>
                      </a:solidFill>
                      <a:prstDash val="solid"/>
                      <a:round/>
                      <a:headEnd type="none" w="med" len="med"/>
                      <a:tailEnd type="none" w="med" len="med"/>
                    </a:lnT>
                    <a:lnB w="12700" cap="flat" cmpd="sng" algn="ctr">
                      <a:solidFill>
                        <a:srgbClr val="A01F5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1524068"/>
                  </a:ext>
                </a:extLst>
              </a:tr>
              <a:tr h="245578">
                <a:tc>
                  <a:txBody>
                    <a:bodyPr/>
                    <a:lstStyle/>
                    <a:p>
                      <a:r>
                        <a:rPr lang="en-GB" sz="900" b="1" i="0" dirty="0">
                          <a:solidFill>
                            <a:srgbClr val="062360"/>
                          </a:solidFill>
                          <a:latin typeface="Helvetica" panose="020B0604020202030204" pitchFamily="34" charset="0"/>
                        </a:rPr>
                        <a:t>Subsequent investment</a:t>
                      </a:r>
                      <a:endParaRPr lang="en-US" sz="900" b="1" i="0" dirty="0">
                        <a:solidFill>
                          <a:srgbClr val="062360"/>
                        </a:solidFill>
                        <a:latin typeface="Helvetica" panose="020B0604020202030204" pitchFamily="34" charset="0"/>
                      </a:endParaRPr>
                    </a:p>
                  </a:txBody>
                  <a:tcPr marL="100372" marR="100372" marT="41476" marB="41476" anchor="ctr">
                    <a:lnL>
                      <a:noFill/>
                    </a:lnL>
                    <a:lnR w="6350" cap="flat" cmpd="sng" algn="ctr">
                      <a:noFill/>
                      <a:prstDash val="solid"/>
                      <a:round/>
                      <a:headEnd type="none" w="med" len="med"/>
                      <a:tailEnd type="none" w="med" len="med"/>
                    </a:lnR>
                    <a:lnT w="12700" cap="flat" cmpd="sng" algn="ctr">
                      <a:solidFill>
                        <a:srgbClr val="A01F5C"/>
                      </a:solidFill>
                      <a:prstDash val="solid"/>
                      <a:round/>
                      <a:headEnd type="none" w="med" len="med"/>
                      <a:tailEnd type="none" w="med" len="med"/>
                    </a:lnT>
                    <a:lnB w="12700" cap="flat" cmpd="sng" algn="ctr">
                      <a:solidFill>
                        <a:srgbClr val="A01F5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900" i="0" dirty="0">
                          <a:latin typeface="Helvetica" panose="020B0604020202030204" pitchFamily="34" charset="0"/>
                        </a:rPr>
                        <a:t>Not applicable</a:t>
                      </a:r>
                      <a:endParaRPr lang="en-US" sz="900" i="0" dirty="0">
                        <a:latin typeface="Helvetica" panose="020B0604020202030204" pitchFamily="34" charset="0"/>
                      </a:endParaRPr>
                    </a:p>
                  </a:txBody>
                  <a:tcPr marL="100372" marR="100372" marT="41476" marB="41476" anchor="ctr">
                    <a:lnL w="6350" cap="flat" cmpd="sng" algn="ctr">
                      <a:noFill/>
                      <a:prstDash val="solid"/>
                      <a:round/>
                      <a:headEnd type="none" w="med" len="med"/>
                      <a:tailEnd type="none" w="med" len="med"/>
                    </a:lnL>
                    <a:lnR>
                      <a:noFill/>
                    </a:lnR>
                    <a:lnT w="12700" cap="flat" cmpd="sng" algn="ctr">
                      <a:solidFill>
                        <a:srgbClr val="A01F5C"/>
                      </a:solidFill>
                      <a:prstDash val="solid"/>
                      <a:round/>
                      <a:headEnd type="none" w="med" len="med"/>
                      <a:tailEnd type="none" w="med" len="med"/>
                    </a:lnT>
                    <a:lnB w="12700" cap="flat" cmpd="sng" algn="ctr">
                      <a:solidFill>
                        <a:srgbClr val="A01F5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79902652"/>
                  </a:ext>
                </a:extLst>
              </a:tr>
              <a:tr h="245578">
                <a:tc>
                  <a:txBody>
                    <a:bodyPr/>
                    <a:lstStyle/>
                    <a:p>
                      <a:r>
                        <a:rPr lang="en-GB" sz="900" b="1" i="0" dirty="0">
                          <a:solidFill>
                            <a:srgbClr val="062360"/>
                          </a:solidFill>
                          <a:latin typeface="Helvetica" panose="020B0604020202030204" pitchFamily="34" charset="0"/>
                        </a:rPr>
                        <a:t>Management fee</a:t>
                      </a:r>
                      <a:endParaRPr lang="en-US" sz="900" b="1" i="0" dirty="0">
                        <a:solidFill>
                          <a:srgbClr val="062360"/>
                        </a:solidFill>
                        <a:latin typeface="Helvetica" panose="020B0604020202030204" pitchFamily="34" charset="0"/>
                      </a:endParaRPr>
                    </a:p>
                  </a:txBody>
                  <a:tcPr marL="100372" marR="100372" marT="41476" marB="41476" anchor="ctr">
                    <a:lnL>
                      <a:noFill/>
                    </a:lnL>
                    <a:lnR w="6350" cap="flat" cmpd="sng" algn="ctr">
                      <a:noFill/>
                      <a:prstDash val="solid"/>
                      <a:round/>
                      <a:headEnd type="none" w="med" len="med"/>
                      <a:tailEnd type="none" w="med" len="med"/>
                    </a:lnR>
                    <a:lnT w="12700" cap="flat" cmpd="sng" algn="ctr">
                      <a:solidFill>
                        <a:srgbClr val="A01F5C"/>
                      </a:solidFill>
                      <a:prstDash val="solid"/>
                      <a:round/>
                      <a:headEnd type="none" w="med" len="med"/>
                      <a:tailEnd type="none" w="med" len="med"/>
                    </a:lnT>
                    <a:lnB w="12700" cap="flat" cmpd="sng" algn="ctr">
                      <a:solidFill>
                        <a:srgbClr val="A01F5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900" i="0" dirty="0">
                          <a:latin typeface="Helvetica" panose="020B0604020202030204" pitchFamily="34" charset="0"/>
                        </a:rPr>
                        <a:t>1.50% per annum</a:t>
                      </a:r>
                      <a:endParaRPr lang="en-US" sz="900" i="0" dirty="0">
                        <a:latin typeface="Helvetica" panose="020B0604020202030204" pitchFamily="34" charset="0"/>
                      </a:endParaRPr>
                    </a:p>
                  </a:txBody>
                  <a:tcPr marL="100372" marR="100372" marT="41476" marB="41476" anchor="ctr">
                    <a:lnL w="6350" cap="flat" cmpd="sng" algn="ctr">
                      <a:noFill/>
                      <a:prstDash val="solid"/>
                      <a:round/>
                      <a:headEnd type="none" w="med" len="med"/>
                      <a:tailEnd type="none" w="med" len="med"/>
                    </a:lnL>
                    <a:lnR>
                      <a:noFill/>
                    </a:lnR>
                    <a:lnT w="12700" cap="flat" cmpd="sng" algn="ctr">
                      <a:solidFill>
                        <a:srgbClr val="A01F5C"/>
                      </a:solidFill>
                      <a:prstDash val="solid"/>
                      <a:round/>
                      <a:headEnd type="none" w="med" len="med"/>
                      <a:tailEnd type="none" w="med" len="med"/>
                    </a:lnT>
                    <a:lnB w="12700" cap="flat" cmpd="sng" algn="ctr">
                      <a:solidFill>
                        <a:srgbClr val="A01F5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386880"/>
                  </a:ext>
                </a:extLst>
              </a:tr>
              <a:tr h="245578">
                <a:tc>
                  <a:txBody>
                    <a:bodyPr/>
                    <a:lstStyle/>
                    <a:p>
                      <a:r>
                        <a:rPr lang="en-GB" sz="900" b="1" i="0" dirty="0">
                          <a:solidFill>
                            <a:srgbClr val="062360"/>
                          </a:solidFill>
                          <a:latin typeface="Helvetica" panose="020B0604020202030204" pitchFamily="34" charset="0"/>
                        </a:rPr>
                        <a:t>Trustee fee</a:t>
                      </a:r>
                      <a:endParaRPr lang="en-US" sz="900" b="1" i="0" dirty="0">
                        <a:solidFill>
                          <a:srgbClr val="062360"/>
                        </a:solidFill>
                        <a:latin typeface="Helvetica" panose="020B0604020202030204" pitchFamily="34" charset="0"/>
                      </a:endParaRPr>
                    </a:p>
                  </a:txBody>
                  <a:tcPr marL="100372" marR="100372" marT="41476" marB="41476" anchor="ctr">
                    <a:lnL>
                      <a:noFill/>
                    </a:lnL>
                    <a:lnR w="6350" cap="flat" cmpd="sng" algn="ctr">
                      <a:noFill/>
                      <a:prstDash val="solid"/>
                      <a:round/>
                      <a:headEnd type="none" w="med" len="med"/>
                      <a:tailEnd type="none" w="med" len="med"/>
                    </a:lnR>
                    <a:lnT w="12700" cap="flat" cmpd="sng" algn="ctr">
                      <a:solidFill>
                        <a:srgbClr val="A01F5C"/>
                      </a:solidFill>
                      <a:prstDash val="solid"/>
                      <a:round/>
                      <a:headEnd type="none" w="med" len="med"/>
                      <a:tailEnd type="none" w="med" len="med"/>
                    </a:lnT>
                    <a:lnB w="12700" cap="flat" cmpd="sng" algn="ctr">
                      <a:solidFill>
                        <a:srgbClr val="A01F5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900" i="0" dirty="0">
                          <a:latin typeface="Helvetica" panose="020B0604020202030204" pitchFamily="34" charset="0"/>
                        </a:rPr>
                        <a:t>0.25% per annum</a:t>
                      </a:r>
                      <a:endParaRPr lang="en-US" sz="900" i="0" dirty="0">
                        <a:latin typeface="Helvetica" panose="020B0604020202030204" pitchFamily="34" charset="0"/>
                      </a:endParaRPr>
                    </a:p>
                  </a:txBody>
                  <a:tcPr marL="100372" marR="100372" marT="41476" marB="41476" anchor="ctr">
                    <a:lnL w="6350" cap="flat" cmpd="sng" algn="ctr">
                      <a:noFill/>
                      <a:prstDash val="solid"/>
                      <a:round/>
                      <a:headEnd type="none" w="med" len="med"/>
                      <a:tailEnd type="none" w="med" len="med"/>
                    </a:lnL>
                    <a:lnR>
                      <a:noFill/>
                    </a:lnR>
                    <a:lnT w="12700" cap="flat" cmpd="sng" algn="ctr">
                      <a:solidFill>
                        <a:srgbClr val="A01F5C"/>
                      </a:solidFill>
                      <a:prstDash val="solid"/>
                      <a:round/>
                      <a:headEnd type="none" w="med" len="med"/>
                      <a:tailEnd type="none" w="med" len="med"/>
                    </a:lnT>
                    <a:lnB w="12700" cap="flat" cmpd="sng" algn="ctr">
                      <a:solidFill>
                        <a:srgbClr val="A01F5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4282755"/>
                  </a:ext>
                </a:extLst>
              </a:tr>
              <a:tr h="245578">
                <a:tc>
                  <a:txBody>
                    <a:bodyPr/>
                    <a:lstStyle/>
                    <a:p>
                      <a:r>
                        <a:rPr lang="en-GB" sz="900" b="1" i="0" dirty="0">
                          <a:solidFill>
                            <a:srgbClr val="062360"/>
                          </a:solidFill>
                          <a:latin typeface="Helvetica" panose="020B0604020202030204" pitchFamily="34" charset="0"/>
                        </a:rPr>
                        <a:t>Front end fee</a:t>
                      </a:r>
                      <a:endParaRPr lang="en-US" sz="900" b="1" i="0" dirty="0">
                        <a:solidFill>
                          <a:srgbClr val="062360"/>
                        </a:solidFill>
                        <a:latin typeface="Helvetica" panose="020B0604020202030204" pitchFamily="34" charset="0"/>
                      </a:endParaRPr>
                    </a:p>
                  </a:txBody>
                  <a:tcPr marL="100372" marR="100372" marT="41476" marB="41476" anchor="ctr">
                    <a:lnL>
                      <a:noFill/>
                    </a:lnL>
                    <a:lnR w="6350" cap="flat" cmpd="sng" algn="ctr">
                      <a:noFill/>
                      <a:prstDash val="solid"/>
                      <a:round/>
                      <a:headEnd type="none" w="med" len="med"/>
                      <a:tailEnd type="none" w="med" len="med"/>
                    </a:lnR>
                    <a:lnT w="12700" cap="flat" cmpd="sng" algn="ctr">
                      <a:solidFill>
                        <a:srgbClr val="A01F5C"/>
                      </a:solidFill>
                      <a:prstDash val="solid"/>
                      <a:round/>
                      <a:headEnd type="none" w="med" len="med"/>
                      <a:tailEnd type="none" w="med" len="med"/>
                    </a:lnT>
                    <a:lnB w="12700" cap="flat" cmpd="sng" algn="ctr">
                      <a:solidFill>
                        <a:srgbClr val="A01F5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900" i="0" dirty="0">
                          <a:latin typeface="Helvetica" panose="020B0604020202030204" pitchFamily="34" charset="0"/>
                        </a:rPr>
                        <a:t>None</a:t>
                      </a:r>
                      <a:endParaRPr lang="en-US" sz="900" i="0" dirty="0">
                        <a:latin typeface="Helvetica" panose="020B0604020202030204" pitchFamily="34" charset="0"/>
                      </a:endParaRPr>
                    </a:p>
                  </a:txBody>
                  <a:tcPr marL="100372" marR="100372" marT="41476" marB="41476" anchor="ctr">
                    <a:lnL w="6350" cap="flat" cmpd="sng" algn="ctr">
                      <a:noFill/>
                      <a:prstDash val="solid"/>
                      <a:round/>
                      <a:headEnd type="none" w="med" len="med"/>
                      <a:tailEnd type="none" w="med" len="med"/>
                    </a:lnL>
                    <a:lnR>
                      <a:noFill/>
                    </a:lnR>
                    <a:lnT w="12700" cap="flat" cmpd="sng" algn="ctr">
                      <a:solidFill>
                        <a:srgbClr val="A01F5C"/>
                      </a:solidFill>
                      <a:prstDash val="solid"/>
                      <a:round/>
                      <a:headEnd type="none" w="med" len="med"/>
                      <a:tailEnd type="none" w="med" len="med"/>
                    </a:lnT>
                    <a:lnB w="12700" cap="flat" cmpd="sng" algn="ctr">
                      <a:solidFill>
                        <a:srgbClr val="A01F5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947788"/>
                  </a:ext>
                </a:extLst>
              </a:tr>
              <a:tr h="245578">
                <a:tc>
                  <a:txBody>
                    <a:bodyPr/>
                    <a:lstStyle/>
                    <a:p>
                      <a:r>
                        <a:rPr lang="en-GB" sz="900" b="1" i="0" dirty="0">
                          <a:solidFill>
                            <a:srgbClr val="062360"/>
                          </a:solidFill>
                          <a:latin typeface="Helvetica" panose="020B0604020202030204" pitchFamily="34" charset="0"/>
                        </a:rPr>
                        <a:t>Maximum exit fee</a:t>
                      </a:r>
                      <a:endParaRPr lang="en-US" sz="900" b="1" i="0" dirty="0">
                        <a:solidFill>
                          <a:srgbClr val="062360"/>
                        </a:solidFill>
                        <a:latin typeface="Helvetica" panose="020B0604020202030204" pitchFamily="34" charset="0"/>
                      </a:endParaRPr>
                    </a:p>
                  </a:txBody>
                  <a:tcPr marL="100372" marR="100372" marT="41476" marB="41476" anchor="ctr">
                    <a:lnL>
                      <a:noFill/>
                    </a:lnL>
                    <a:lnR w="6350" cap="flat" cmpd="sng" algn="ctr">
                      <a:noFill/>
                      <a:prstDash val="solid"/>
                      <a:round/>
                      <a:headEnd type="none" w="med" len="med"/>
                      <a:tailEnd type="none" w="med" len="med"/>
                    </a:lnR>
                    <a:lnT w="12700" cap="flat" cmpd="sng" algn="ctr">
                      <a:solidFill>
                        <a:srgbClr val="A01F5C"/>
                      </a:solidFill>
                      <a:prstDash val="solid"/>
                      <a:round/>
                      <a:headEnd type="none" w="med" len="med"/>
                      <a:tailEnd type="none" w="med" len="med"/>
                    </a:lnT>
                    <a:lnB w="12700" cap="flat" cmpd="sng" algn="ctr">
                      <a:solidFill>
                        <a:srgbClr val="A01F5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900" i="0" dirty="0">
                          <a:latin typeface="Helvetica" panose="020B0604020202030204" pitchFamily="34" charset="0"/>
                        </a:rPr>
                        <a:t>2% (1 Yr) on buying price of units</a:t>
                      </a:r>
                    </a:p>
                  </a:txBody>
                  <a:tcPr marL="100372" marR="100372" marT="41476" marB="41476" anchor="ctr">
                    <a:lnL w="6350" cap="flat" cmpd="sng" algn="ctr">
                      <a:noFill/>
                      <a:prstDash val="solid"/>
                      <a:round/>
                      <a:headEnd type="none" w="med" len="med"/>
                      <a:tailEnd type="none" w="med" len="med"/>
                    </a:lnL>
                    <a:lnR>
                      <a:noFill/>
                    </a:lnR>
                    <a:lnT w="12700" cap="flat" cmpd="sng" algn="ctr">
                      <a:solidFill>
                        <a:srgbClr val="A01F5C"/>
                      </a:solidFill>
                      <a:prstDash val="solid"/>
                      <a:round/>
                      <a:headEnd type="none" w="med" len="med"/>
                      <a:tailEnd type="none" w="med" len="med"/>
                    </a:lnT>
                    <a:lnB w="12700" cap="flat" cmpd="sng" algn="ctr">
                      <a:solidFill>
                        <a:srgbClr val="A01F5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01697"/>
                  </a:ext>
                </a:extLst>
              </a:tr>
              <a:tr h="245578">
                <a:tc>
                  <a:txBody>
                    <a:bodyPr/>
                    <a:lstStyle/>
                    <a:p>
                      <a:r>
                        <a:rPr lang="en-GB" sz="900" b="1" i="0" dirty="0">
                          <a:solidFill>
                            <a:srgbClr val="062360"/>
                          </a:solidFill>
                          <a:latin typeface="Helvetica" panose="020B0604020202030204" pitchFamily="34" charset="0"/>
                        </a:rPr>
                        <a:t>Net Asset Value of Fund</a:t>
                      </a:r>
                      <a:endParaRPr lang="en-US" sz="900" b="1" i="0" dirty="0">
                        <a:solidFill>
                          <a:srgbClr val="062360"/>
                        </a:solidFill>
                        <a:latin typeface="Helvetica" panose="020B0604020202030204" pitchFamily="34" charset="0"/>
                      </a:endParaRPr>
                    </a:p>
                  </a:txBody>
                  <a:tcPr marL="100372" marR="100372" marT="41476" marB="41476" anchor="ctr">
                    <a:lnL>
                      <a:noFill/>
                    </a:lnL>
                    <a:lnR w="6350" cap="flat" cmpd="sng" algn="ctr">
                      <a:noFill/>
                      <a:prstDash val="solid"/>
                      <a:round/>
                      <a:headEnd type="none" w="med" len="med"/>
                      <a:tailEnd type="none" w="med" len="med"/>
                    </a:lnR>
                    <a:lnT w="12700" cap="flat" cmpd="sng" algn="ctr">
                      <a:solidFill>
                        <a:srgbClr val="A01F5C"/>
                      </a:solidFill>
                      <a:prstDash val="solid"/>
                      <a:round/>
                      <a:headEnd type="none" w="med" len="med"/>
                      <a:tailEnd type="none" w="med" len="med"/>
                    </a:lnT>
                    <a:lnB w="12700" cap="flat" cmpd="sng" algn="ctr">
                      <a:solidFill>
                        <a:srgbClr val="A01F5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900" i="0" dirty="0">
                          <a:latin typeface="Helvetica" panose="020B0604020202030204" pitchFamily="34" charset="0"/>
                        </a:rPr>
                        <a:t>LKR 798 Mn</a:t>
                      </a:r>
                      <a:endParaRPr lang="en-US" sz="900" i="0" dirty="0">
                        <a:latin typeface="Helvetica" panose="020B0604020202030204" pitchFamily="34" charset="0"/>
                      </a:endParaRPr>
                    </a:p>
                  </a:txBody>
                  <a:tcPr marL="100372" marR="100372" marT="41476" marB="41476" anchor="ctr">
                    <a:lnL w="6350" cap="flat" cmpd="sng" algn="ctr">
                      <a:noFill/>
                      <a:prstDash val="solid"/>
                      <a:round/>
                      <a:headEnd type="none" w="med" len="med"/>
                      <a:tailEnd type="none" w="med" len="med"/>
                    </a:lnL>
                    <a:lnR>
                      <a:noFill/>
                    </a:lnR>
                    <a:lnT w="12700" cap="flat" cmpd="sng" algn="ctr">
                      <a:solidFill>
                        <a:srgbClr val="A01F5C"/>
                      </a:solidFill>
                      <a:prstDash val="solid"/>
                      <a:round/>
                      <a:headEnd type="none" w="med" len="med"/>
                      <a:tailEnd type="none" w="med" len="med"/>
                    </a:lnT>
                    <a:lnB w="12700" cap="flat" cmpd="sng" algn="ctr">
                      <a:solidFill>
                        <a:srgbClr val="A01F5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0941682"/>
                  </a:ext>
                </a:extLst>
              </a:tr>
            </a:tbl>
          </a:graphicData>
        </a:graphic>
      </p:graphicFrame>
      <p:sp>
        <p:nvSpPr>
          <p:cNvPr id="23" name="Rectangle 22">
            <a:extLst>
              <a:ext uri="{FF2B5EF4-FFF2-40B4-BE49-F238E27FC236}">
                <a16:creationId xmlns:a16="http://schemas.microsoft.com/office/drawing/2014/main" id="{F04F94CC-0288-4F9B-8B87-0F7264EE89B1}"/>
              </a:ext>
            </a:extLst>
          </p:cNvPr>
          <p:cNvSpPr/>
          <p:nvPr/>
        </p:nvSpPr>
        <p:spPr>
          <a:xfrm>
            <a:off x="82296" y="430752"/>
            <a:ext cx="6694273" cy="182408"/>
          </a:xfrm>
          <a:prstGeom prst="rect">
            <a:avLst/>
          </a:prstGeom>
          <a:solidFill>
            <a:srgbClr val="A01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4C5A47D5-990A-4219-824F-E3711AF038B5}"/>
              </a:ext>
            </a:extLst>
          </p:cNvPr>
          <p:cNvSpPr txBox="1"/>
          <p:nvPr/>
        </p:nvSpPr>
        <p:spPr>
          <a:xfrm>
            <a:off x="110681" y="5512474"/>
            <a:ext cx="6635772" cy="2046586"/>
          </a:xfrm>
          <a:prstGeom prst="rect">
            <a:avLst/>
          </a:prstGeom>
          <a:noFill/>
        </p:spPr>
        <p:txBody>
          <a:bodyPr wrap="square">
            <a:spAutoFit/>
          </a:bodyPr>
          <a:lstStyle/>
          <a:p>
            <a:pPr algn="just"/>
            <a:r>
              <a:rPr lang="en-US" sz="907" dirty="0">
                <a:latin typeface="Helvetica" panose="020B0604020202030204" pitchFamily="34" charset="0"/>
              </a:rPr>
              <a:t>The Fund is approved by the Securities and Exchange Commission of Sri Lanka (“SEC”). </a:t>
            </a:r>
          </a:p>
          <a:p>
            <a:pPr algn="just"/>
            <a:endParaRPr lang="en-US" sz="907" dirty="0">
              <a:latin typeface="Helvetica" panose="020B0604020202030204" pitchFamily="34" charset="0"/>
            </a:endParaRPr>
          </a:p>
          <a:p>
            <a:pPr algn="just"/>
            <a:r>
              <a:rPr lang="en-US" sz="907" dirty="0">
                <a:latin typeface="Helvetica" panose="020B0604020202030204" pitchFamily="34" charset="0"/>
              </a:rPr>
              <a:t>This report is for the use of intended recipients only and may not be reproduced, in whole or in part, or delivered or transmitted to any other person without prior written consent of Asia Securities Wealth Management (Pvt) Limited. By accepting this report, the recipient agrees to be bound by the terms and limitations set out herein. It is published solely for information purposes, it does not constitute an advertisement, a prospectus or other offering document or an offer or a solicitation to buy or sell any securities or related financial instruments in any jurisdiction. Information and opinions contained in this report are published for the reference of the recipients and are not to be relied upon as authoritative or without the recipient’s own independent verification or taken in substitution for the exercise of the recipient’s own judgement. </a:t>
            </a:r>
          </a:p>
          <a:p>
            <a:pPr algn="just"/>
            <a:endParaRPr lang="en-US" sz="907" dirty="0">
              <a:latin typeface="Helvetica" panose="020B0604020202030204" pitchFamily="34" charset="0"/>
            </a:endParaRPr>
          </a:p>
          <a:p>
            <a:pPr algn="just"/>
            <a:r>
              <a:rPr lang="en-US" sz="907" dirty="0">
                <a:latin typeface="Helvetica" panose="020B0604020202030204" pitchFamily="34" charset="0"/>
              </a:rPr>
              <a:t>Investors are advised to read and understand the explanatory memorandum before investing. Among others, investors should consider fees and charges involved.</a:t>
            </a:r>
          </a:p>
          <a:p>
            <a:pPr algn="just"/>
            <a:endParaRPr lang="en-US" sz="907" dirty="0">
              <a:latin typeface="Helvetica" panose="020B0604020202030204" pitchFamily="34" charset="0"/>
            </a:endParaRPr>
          </a:p>
          <a:p>
            <a:pPr algn="just"/>
            <a:r>
              <a:rPr lang="en-US" sz="907" dirty="0">
                <a:latin typeface="Helvetica" panose="020B0604020202030204" pitchFamily="34" charset="0"/>
              </a:rPr>
              <a:t>Any reference to past performance should not be taken as an indication of future performance.</a:t>
            </a:r>
          </a:p>
        </p:txBody>
      </p:sp>
      <p:graphicFrame>
        <p:nvGraphicFramePr>
          <p:cNvPr id="20" name="Table 18">
            <a:extLst>
              <a:ext uri="{FF2B5EF4-FFF2-40B4-BE49-F238E27FC236}">
                <a16:creationId xmlns:a16="http://schemas.microsoft.com/office/drawing/2014/main" id="{ED04AB29-FA77-462B-84FE-9B134C10A727}"/>
              </a:ext>
            </a:extLst>
          </p:cNvPr>
          <p:cNvGraphicFramePr>
            <a:graphicFrameLocks noGrp="1"/>
          </p:cNvGraphicFramePr>
          <p:nvPr>
            <p:extLst>
              <p:ext uri="{D42A27DB-BD31-4B8C-83A1-F6EECF244321}">
                <p14:modId xmlns:p14="http://schemas.microsoft.com/office/powerpoint/2010/main" val="2289811682"/>
              </p:ext>
            </p:extLst>
          </p:nvPr>
        </p:nvGraphicFramePr>
        <p:xfrm>
          <a:off x="4136385" y="2001305"/>
          <a:ext cx="2584903" cy="1052196"/>
        </p:xfrm>
        <a:graphic>
          <a:graphicData uri="http://schemas.openxmlformats.org/drawingml/2006/table">
            <a:tbl>
              <a:tblPr firstRow="1" bandRow="1">
                <a:tableStyleId>{68D230F3-CF80-4859-8CE7-A43EE81993B5}</a:tableStyleId>
              </a:tblPr>
              <a:tblGrid>
                <a:gridCol w="2584903">
                  <a:extLst>
                    <a:ext uri="{9D8B030D-6E8A-4147-A177-3AD203B41FA5}">
                      <a16:colId xmlns:a16="http://schemas.microsoft.com/office/drawing/2014/main" val="2260238033"/>
                    </a:ext>
                  </a:extLst>
                </a:gridCol>
              </a:tblGrid>
              <a:tr h="271927">
                <a:tc>
                  <a:txBody>
                    <a:bodyPr/>
                    <a:lstStyle/>
                    <a:p>
                      <a:r>
                        <a:rPr lang="en-GB" sz="900" i="0" dirty="0">
                          <a:solidFill>
                            <a:srgbClr val="062360"/>
                          </a:solidFill>
                          <a:latin typeface="Helvetica" panose="020B0604020202030204" pitchFamily="34" charset="0"/>
                        </a:rPr>
                        <a:t>Contact:</a:t>
                      </a:r>
                      <a:endParaRPr lang="en-US" sz="900" i="0" dirty="0">
                        <a:solidFill>
                          <a:srgbClr val="062360"/>
                        </a:solidFill>
                        <a:latin typeface="Helvetica" panose="020B0604020202030204" pitchFamily="34" charset="0"/>
                      </a:endParaRPr>
                    </a:p>
                  </a:txBody>
                  <a:tcPr marL="82953" marR="82953" marT="41476" marB="41476" anchor="ctr">
                    <a:lnL>
                      <a:noFill/>
                    </a:lnL>
                    <a:lnR>
                      <a:noFill/>
                    </a:lnR>
                    <a:lnT w="12700" cmpd="sng">
                      <a:noFill/>
                    </a:lnT>
                    <a:lnB w="12700" cap="flat" cmpd="sng" algn="ctr">
                      <a:solidFill>
                        <a:srgbClr val="A01F5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2784670"/>
                  </a:ext>
                </a:extLst>
              </a:tr>
              <a:tr h="780269">
                <a:tc>
                  <a:txBody>
                    <a:bodyPr/>
                    <a:lstStyle/>
                    <a:p>
                      <a:pPr algn="l"/>
                      <a:r>
                        <a:rPr lang="en-GB" sz="900" b="1" i="0" dirty="0">
                          <a:solidFill>
                            <a:srgbClr val="002060"/>
                          </a:solidFill>
                          <a:latin typeface="Helvetica" panose="020B0604020202030204" pitchFamily="34" charset="0"/>
                        </a:rPr>
                        <a:t>Asia Securities Wealth Management</a:t>
                      </a:r>
                    </a:p>
                    <a:p>
                      <a:pPr algn="l"/>
                      <a:r>
                        <a:rPr lang="en-GB" sz="900" b="1" i="0" dirty="0">
                          <a:solidFill>
                            <a:srgbClr val="002060"/>
                          </a:solidFill>
                          <a:latin typeface="Helvetica" panose="020B0604020202030204" pitchFamily="34" charset="0"/>
                        </a:rPr>
                        <a:t>T:</a:t>
                      </a:r>
                      <a:r>
                        <a:rPr lang="en-GB" sz="900" i="0" dirty="0">
                          <a:latin typeface="Helvetica" panose="020B0604020202030204" pitchFamily="34" charset="0"/>
                        </a:rPr>
                        <a:t> +94 112 722 000</a:t>
                      </a:r>
                    </a:p>
                    <a:p>
                      <a:pPr algn="l"/>
                      <a:r>
                        <a:rPr lang="en-GB" sz="900" b="1" i="0" dirty="0">
                          <a:solidFill>
                            <a:srgbClr val="002060"/>
                          </a:solidFill>
                          <a:latin typeface="Helvetica" panose="020B0604020202030204" pitchFamily="34" charset="0"/>
                        </a:rPr>
                        <a:t>A:</a:t>
                      </a:r>
                      <a:r>
                        <a:rPr lang="en-GB" sz="900" i="0" dirty="0">
                          <a:latin typeface="Helvetica" panose="020B0604020202030204" pitchFamily="34" charset="0"/>
                        </a:rPr>
                        <a:t> 4</a:t>
                      </a:r>
                      <a:r>
                        <a:rPr lang="en-GB" sz="900" i="0" baseline="30000" dirty="0">
                          <a:latin typeface="Helvetica" panose="020B0604020202030204" pitchFamily="34" charset="0"/>
                        </a:rPr>
                        <a:t>th</a:t>
                      </a:r>
                      <a:r>
                        <a:rPr lang="en-GB" sz="900" i="0" dirty="0">
                          <a:latin typeface="Helvetica" panose="020B0604020202030204" pitchFamily="34" charset="0"/>
                        </a:rPr>
                        <a:t> Floor, Lee Hedges Tower, Colombo 3</a:t>
                      </a:r>
                    </a:p>
                    <a:p>
                      <a:pPr algn="l"/>
                      <a:r>
                        <a:rPr lang="en-GB" sz="900" b="1" i="0" dirty="0">
                          <a:solidFill>
                            <a:srgbClr val="002060"/>
                          </a:solidFill>
                          <a:latin typeface="Helvetica" panose="020B0604020202030204" pitchFamily="34" charset="0"/>
                        </a:rPr>
                        <a:t>E:</a:t>
                      </a:r>
                      <a:r>
                        <a:rPr lang="en-GB" sz="900" i="0" dirty="0">
                          <a:latin typeface="Helvetica" panose="020B0604020202030204" pitchFamily="34" charset="0"/>
                        </a:rPr>
                        <a:t> </a:t>
                      </a:r>
                      <a:r>
                        <a:rPr lang="en-GB" sz="900" i="0" dirty="0">
                          <a:latin typeface="Helvetica" panose="020B0604020202030204" pitchFamily="34" charset="0"/>
                          <a:hlinkClick r:id="rId2"/>
                        </a:rPr>
                        <a:t>wealth@asiasecurities.lk</a:t>
                      </a:r>
                      <a:endParaRPr lang="en-GB" sz="900" i="0" dirty="0">
                        <a:latin typeface="Helvetica" panose="020B0604020202030204" pitchFamily="34" charset="0"/>
                      </a:endParaRPr>
                    </a:p>
                  </a:txBody>
                  <a:tcPr marL="82953" marR="82953" marT="41476" marB="41476">
                    <a:lnL>
                      <a:noFill/>
                    </a:lnL>
                    <a:lnR>
                      <a:noFill/>
                    </a:lnR>
                    <a:lnT w="12700" cap="flat" cmpd="sng" algn="ctr">
                      <a:solidFill>
                        <a:srgbClr val="A01F5C"/>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1077944"/>
                  </a:ext>
                </a:extLst>
              </a:tr>
            </a:tbl>
          </a:graphicData>
        </a:graphic>
      </p:graphicFrame>
      <p:graphicFrame>
        <p:nvGraphicFramePr>
          <p:cNvPr id="26" name="Table 3">
            <a:extLst>
              <a:ext uri="{FF2B5EF4-FFF2-40B4-BE49-F238E27FC236}">
                <a16:creationId xmlns:a16="http://schemas.microsoft.com/office/drawing/2014/main" id="{E4013027-E7AE-4101-99A7-1A96D46A11BA}"/>
              </a:ext>
            </a:extLst>
          </p:cNvPr>
          <p:cNvGraphicFramePr>
            <a:graphicFrameLocks noGrp="1"/>
          </p:cNvGraphicFramePr>
          <p:nvPr>
            <p:extLst>
              <p:ext uri="{D42A27DB-BD31-4B8C-83A1-F6EECF244321}">
                <p14:modId xmlns:p14="http://schemas.microsoft.com/office/powerpoint/2010/main" val="1425229332"/>
              </p:ext>
            </p:extLst>
          </p:nvPr>
        </p:nvGraphicFramePr>
        <p:xfrm>
          <a:off x="4136390" y="679835"/>
          <a:ext cx="2584903" cy="1292895"/>
        </p:xfrm>
        <a:graphic>
          <a:graphicData uri="http://schemas.openxmlformats.org/drawingml/2006/table">
            <a:tbl>
              <a:tblPr firstRow="1" bandRow="1">
                <a:tableStyleId>{2D5ABB26-0587-4C30-8999-92F81FD0307C}</a:tableStyleId>
              </a:tblPr>
              <a:tblGrid>
                <a:gridCol w="2584903">
                  <a:extLst>
                    <a:ext uri="{9D8B030D-6E8A-4147-A177-3AD203B41FA5}">
                      <a16:colId xmlns:a16="http://schemas.microsoft.com/office/drawing/2014/main" val="2331282931"/>
                    </a:ext>
                  </a:extLst>
                </a:gridCol>
              </a:tblGrid>
              <a:tr h="354880">
                <a:tc>
                  <a:txBody>
                    <a:bodyPr/>
                    <a:lstStyle/>
                    <a:p>
                      <a:endParaRPr lang="en-GB" sz="900" b="1" i="1" dirty="0">
                        <a:solidFill>
                          <a:srgbClr val="062360"/>
                        </a:solidFill>
                        <a:latin typeface="Helvetica" panose="020B0604020202030204" pitchFamily="34" charset="0"/>
                      </a:endParaRPr>
                    </a:p>
                    <a:p>
                      <a:r>
                        <a:rPr lang="en-GB" sz="900" b="1" i="0" dirty="0">
                          <a:solidFill>
                            <a:srgbClr val="062360"/>
                          </a:solidFill>
                          <a:latin typeface="Helvetica" panose="020B0604020202030204" pitchFamily="34" charset="0"/>
                        </a:rPr>
                        <a:t>Portfolio manager:</a:t>
                      </a:r>
                      <a:endParaRPr lang="en-US" sz="900" b="1" i="0" dirty="0">
                        <a:solidFill>
                          <a:srgbClr val="062360"/>
                        </a:solidFill>
                        <a:latin typeface="Helvetica" panose="020B0604020202030204" pitchFamily="34" charset="0"/>
                      </a:endParaRPr>
                    </a:p>
                  </a:txBody>
                  <a:tcPr marL="100372" marR="100372" marT="41476" marB="41476" anchor="ctr">
                    <a:lnB w="12700" cap="flat" cmpd="sng" algn="ctr">
                      <a:solidFill>
                        <a:srgbClr val="A01F5C"/>
                      </a:solidFill>
                      <a:prstDash val="solid"/>
                      <a:round/>
                      <a:headEnd type="none" w="med" len="med"/>
                      <a:tailEnd type="none" w="med" len="med"/>
                    </a:lnB>
                    <a:noFill/>
                  </a:tcPr>
                </a:tc>
                <a:extLst>
                  <a:ext uri="{0D108BD9-81ED-4DB2-BD59-A6C34878D82A}">
                    <a16:rowId xmlns:a16="http://schemas.microsoft.com/office/drawing/2014/main" val="1447511521"/>
                  </a:ext>
                </a:extLst>
              </a:tr>
              <a:tr h="935623">
                <a:tc>
                  <a:txBody>
                    <a:bodyPr/>
                    <a:lstStyle/>
                    <a:p>
                      <a:r>
                        <a:rPr lang="en-GB" sz="900" b="1" dirty="0">
                          <a:latin typeface="Helvetica" panose="020B0604020202030204" pitchFamily="34" charset="0"/>
                        </a:rPr>
                        <a:t>Harini Wijayaratnam</a:t>
                      </a:r>
                    </a:p>
                  </a:txBody>
                  <a:tcPr marL="100372" marR="100372" marT="41476" marB="41476">
                    <a:lnT w="12700" cap="flat" cmpd="sng" algn="ctr">
                      <a:solidFill>
                        <a:srgbClr val="A01F5C"/>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697241413"/>
                  </a:ext>
                </a:extLst>
              </a:tr>
            </a:tbl>
          </a:graphicData>
        </a:graphic>
      </p:graphicFrame>
      <p:sp>
        <p:nvSpPr>
          <p:cNvPr id="17" name="TextBox 16">
            <a:extLst>
              <a:ext uri="{FF2B5EF4-FFF2-40B4-BE49-F238E27FC236}">
                <a16:creationId xmlns:a16="http://schemas.microsoft.com/office/drawing/2014/main" id="{C77A548F-529E-48BF-915D-A9CBE13AD12E}"/>
              </a:ext>
            </a:extLst>
          </p:cNvPr>
          <p:cNvSpPr txBox="1"/>
          <p:nvPr/>
        </p:nvSpPr>
        <p:spPr>
          <a:xfrm>
            <a:off x="189612" y="403300"/>
            <a:ext cx="2474396" cy="230832"/>
          </a:xfrm>
          <a:prstGeom prst="rect">
            <a:avLst/>
          </a:prstGeom>
          <a:noFill/>
        </p:spPr>
        <p:txBody>
          <a:bodyPr wrap="square" rtlCol="0">
            <a:spAutoFit/>
          </a:bodyPr>
          <a:lstStyle/>
          <a:p>
            <a:r>
              <a:rPr lang="en-GB" sz="900" dirty="0">
                <a:solidFill>
                  <a:schemeClr val="bg1"/>
                </a:solidFill>
                <a:latin typeface="Helvetica" panose="020B0604020202030204" pitchFamily="34" charset="0"/>
              </a:rPr>
              <a:t>FUND FACTS</a:t>
            </a:r>
            <a:endParaRPr lang="en-US" sz="900" dirty="0">
              <a:solidFill>
                <a:schemeClr val="bg1"/>
              </a:solidFill>
              <a:latin typeface="Helvetica" panose="020B0604020202030204" pitchFamily="34" charset="0"/>
            </a:endParaRPr>
          </a:p>
        </p:txBody>
      </p:sp>
      <p:sp>
        <p:nvSpPr>
          <p:cNvPr id="19" name="TextBox 18">
            <a:extLst>
              <a:ext uri="{FF2B5EF4-FFF2-40B4-BE49-F238E27FC236}">
                <a16:creationId xmlns:a16="http://schemas.microsoft.com/office/drawing/2014/main" id="{B9448BE0-2AE6-4BF6-B92F-8A44B0B01AD4}"/>
              </a:ext>
            </a:extLst>
          </p:cNvPr>
          <p:cNvSpPr txBox="1"/>
          <p:nvPr/>
        </p:nvSpPr>
        <p:spPr>
          <a:xfrm>
            <a:off x="189179" y="5190829"/>
            <a:ext cx="2275242" cy="230832"/>
          </a:xfrm>
          <a:prstGeom prst="rect">
            <a:avLst/>
          </a:prstGeom>
          <a:noFill/>
        </p:spPr>
        <p:txBody>
          <a:bodyPr wrap="square" rtlCol="0">
            <a:spAutoFit/>
          </a:bodyPr>
          <a:lstStyle/>
          <a:p>
            <a:r>
              <a:rPr lang="en-GB" sz="900" dirty="0">
                <a:solidFill>
                  <a:schemeClr val="bg1"/>
                </a:solidFill>
                <a:latin typeface="Helvetica" panose="020B0604020202030204" pitchFamily="34" charset="0"/>
              </a:rPr>
              <a:t>FUND DISCLOSURE</a:t>
            </a:r>
            <a:endParaRPr lang="en-US" sz="900" dirty="0">
              <a:solidFill>
                <a:schemeClr val="bg1"/>
              </a:solidFill>
              <a:latin typeface="Helvetica" panose="020B0604020202030204" pitchFamily="34" charset="0"/>
            </a:endParaRPr>
          </a:p>
        </p:txBody>
      </p:sp>
      <p:pic>
        <p:nvPicPr>
          <p:cNvPr id="5" name="Picture 4">
            <a:extLst>
              <a:ext uri="{FF2B5EF4-FFF2-40B4-BE49-F238E27FC236}">
                <a16:creationId xmlns:a16="http://schemas.microsoft.com/office/drawing/2014/main" id="{B6BBFEE9-739F-4522-88C4-8403C1EB28A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564168" y="9076357"/>
            <a:ext cx="293832" cy="829643"/>
          </a:xfrm>
          <a:prstGeom prst="rect">
            <a:avLst/>
          </a:prstGeom>
          <a:solidFill>
            <a:schemeClr val="bg1"/>
          </a:solidFill>
        </p:spPr>
      </p:pic>
      <p:sp>
        <p:nvSpPr>
          <p:cNvPr id="6" name="TextBox 5">
            <a:extLst>
              <a:ext uri="{FF2B5EF4-FFF2-40B4-BE49-F238E27FC236}">
                <a16:creationId xmlns:a16="http://schemas.microsoft.com/office/drawing/2014/main" id="{002A83A9-C528-4C4C-8FEA-BB74C3D1587C}"/>
              </a:ext>
            </a:extLst>
          </p:cNvPr>
          <p:cNvSpPr txBox="1"/>
          <p:nvPr/>
        </p:nvSpPr>
        <p:spPr>
          <a:xfrm>
            <a:off x="-7287" y="9374381"/>
            <a:ext cx="6858000" cy="461665"/>
          </a:xfrm>
          <a:prstGeom prst="rect">
            <a:avLst/>
          </a:prstGeom>
          <a:noFill/>
        </p:spPr>
        <p:txBody>
          <a:bodyPr wrap="square" rtlCol="0">
            <a:spAutoFit/>
          </a:bodyPr>
          <a:lstStyle/>
          <a:p>
            <a:pPr algn="ctr"/>
            <a:r>
              <a:rPr lang="en-US" sz="800" b="1" dirty="0">
                <a:solidFill>
                  <a:srgbClr val="062360"/>
                </a:solidFill>
                <a:latin typeface="Helvetica" panose="020B0604020202030204" pitchFamily="34" charset="0"/>
              </a:rPr>
              <a:t>Asia Securities Wealth Management (Pvt) Limited</a:t>
            </a:r>
          </a:p>
          <a:p>
            <a:pPr algn="ctr"/>
            <a:r>
              <a:rPr lang="en-US" sz="800" dirty="0">
                <a:solidFill>
                  <a:srgbClr val="062360"/>
                </a:solidFill>
                <a:latin typeface="Helvetica" panose="020B0604020202030204" pitchFamily="34" charset="0"/>
              </a:rPr>
              <a:t>4th Floor, Lee Hedges Tower, 349, Galle Road, Colombo 3</a:t>
            </a:r>
          </a:p>
          <a:p>
            <a:pPr algn="ctr"/>
            <a:r>
              <a:rPr lang="en-US" sz="800" dirty="0">
                <a:solidFill>
                  <a:srgbClr val="062360"/>
                </a:solidFill>
                <a:latin typeface="Helvetica" panose="020B0604020202030204" pitchFamily="34" charset="0"/>
              </a:rPr>
              <a:t>T: +94 11 772 2000 | M: +94 76 886 9502 | F: +94 11 237 2263 | wealth@asiasecurities.lk | www.asiasecurities.lk</a:t>
            </a:r>
          </a:p>
        </p:txBody>
      </p:sp>
      <p:sp>
        <p:nvSpPr>
          <p:cNvPr id="2" name="Rectangle 1">
            <a:extLst>
              <a:ext uri="{FF2B5EF4-FFF2-40B4-BE49-F238E27FC236}">
                <a16:creationId xmlns:a16="http://schemas.microsoft.com/office/drawing/2014/main" id="{878C8558-EA9E-22F4-DAD4-98C44EA76438}"/>
              </a:ext>
            </a:extLst>
          </p:cNvPr>
          <p:cNvSpPr/>
          <p:nvPr/>
        </p:nvSpPr>
        <p:spPr>
          <a:xfrm>
            <a:off x="189179" y="3944371"/>
            <a:ext cx="6586957" cy="182408"/>
          </a:xfrm>
          <a:prstGeom prst="rect">
            <a:avLst/>
          </a:prstGeom>
          <a:solidFill>
            <a:srgbClr val="A01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3B0A82F-D133-A019-424C-EF183277C179}"/>
              </a:ext>
            </a:extLst>
          </p:cNvPr>
          <p:cNvSpPr txBox="1"/>
          <p:nvPr/>
        </p:nvSpPr>
        <p:spPr>
          <a:xfrm>
            <a:off x="267401" y="3917753"/>
            <a:ext cx="4824852" cy="230832"/>
          </a:xfrm>
          <a:prstGeom prst="rect">
            <a:avLst/>
          </a:prstGeom>
          <a:noFill/>
        </p:spPr>
        <p:txBody>
          <a:bodyPr wrap="square" rtlCol="0">
            <a:spAutoFit/>
          </a:bodyPr>
          <a:lstStyle/>
          <a:p>
            <a:r>
              <a:rPr lang="en-GB" sz="900" dirty="0">
                <a:solidFill>
                  <a:schemeClr val="bg1"/>
                </a:solidFill>
                <a:latin typeface="Helvetica" panose="020B0604020202030204" pitchFamily="34" charset="0"/>
              </a:rPr>
              <a:t>RISK</a:t>
            </a:r>
            <a:endParaRPr lang="en-US" sz="900" dirty="0">
              <a:solidFill>
                <a:schemeClr val="bg1"/>
              </a:solidFill>
              <a:latin typeface="Helvetica" panose="020B0604020202030204" pitchFamily="34" charset="0"/>
            </a:endParaRPr>
          </a:p>
        </p:txBody>
      </p:sp>
      <p:sp>
        <p:nvSpPr>
          <p:cNvPr id="4" name="TextBox 3">
            <a:extLst>
              <a:ext uri="{FF2B5EF4-FFF2-40B4-BE49-F238E27FC236}">
                <a16:creationId xmlns:a16="http://schemas.microsoft.com/office/drawing/2014/main" id="{06476ADB-A972-3B48-5F43-74028736527D}"/>
              </a:ext>
            </a:extLst>
          </p:cNvPr>
          <p:cNvSpPr txBox="1"/>
          <p:nvPr/>
        </p:nvSpPr>
        <p:spPr>
          <a:xfrm flipH="1">
            <a:off x="189177" y="4234082"/>
            <a:ext cx="6557275" cy="784830"/>
          </a:xfrm>
          <a:prstGeom prst="rect">
            <a:avLst/>
          </a:prstGeom>
          <a:noFill/>
        </p:spPr>
        <p:txBody>
          <a:bodyPr wrap="square">
            <a:spAutoFit/>
          </a:bodyPr>
          <a:lstStyle/>
          <a:p>
            <a:pPr algn="just"/>
            <a:r>
              <a:rPr lang="en-US" sz="907" dirty="0">
                <a:latin typeface="Helvetica" panose="020B0604020202030204" pitchFamily="34" charset="0"/>
              </a:rPr>
              <a:t>The Fund may be subject to fluctuations in the value of capital invested, as it primarily invests in listed equities. Equity holdings are particularly sensitive to equity market risk, interest rate risk, credit risk and liquidity risk.</a:t>
            </a:r>
          </a:p>
          <a:p>
            <a:pPr algn="just"/>
            <a:endParaRPr lang="en-US" sz="907" dirty="0">
              <a:latin typeface="Helvetica" panose="020B0604020202030204" pitchFamily="34" charset="0"/>
            </a:endParaRPr>
          </a:p>
          <a:p>
            <a:pPr algn="just"/>
            <a:r>
              <a:rPr lang="en-US" sz="907" dirty="0">
                <a:latin typeface="Helvetica" panose="020B0604020202030204" pitchFamily="34" charset="0"/>
              </a:rPr>
              <a:t>Investors seeking detailed information on the specific risks that may affect the fund’s returns, as well as the strategies employed to mitigate such risks, are advised to refer to the Key Investor Information Document.</a:t>
            </a:r>
          </a:p>
        </p:txBody>
      </p:sp>
    </p:spTree>
    <p:extLst>
      <p:ext uri="{BB962C8B-B14F-4D97-AF65-F5344CB8AC3E}">
        <p14:creationId xmlns:p14="http://schemas.microsoft.com/office/powerpoint/2010/main" val="9737175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5po1hSbEbUC2giu_Vi0u_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jAd1rfMi3EuYwbn7G5kkt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BoWCziMLa0Kay12HMEHkV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OrEJnD25EEKxglu3kiH1T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ee1lipXnJE6ovyh4G8z36w"/>
</p:tagLst>
</file>

<file path=ppt/tags/tag15.xml><?xml version="1.0" encoding="utf-8"?>
<p:tagLst xmlns:a="http://schemas.openxmlformats.org/drawingml/2006/main" xmlns:r="http://schemas.openxmlformats.org/officeDocument/2006/relationships" xmlns:p="http://schemas.openxmlformats.org/presentationml/2006/main">
  <p:tag name="MM_SLIDE_TYPE" val="6"/>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npU1y.YctEyitgsOwFhiy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5po1hSbEbUC2giu_Vi0u_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jAd1rfMi3EuYwbn7G5kkt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BoWCziMLa0Kay12HMEHkV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OrEJnD25EEKxglu3kiH1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MOCgJWYe0OMmECzEoCUa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VMZAZ7l8X0e_qIp0ZTkvd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nbdQn0CVT068UWwMuFUYc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iuuC4zss6ESj3oAPxq4Lu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Upc5HjirG0ed27bG8iBAz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npU1y.YctEyitgsOwFhiyA"/>
</p:tagLst>
</file>

<file path=ppt/theme/theme1.xml><?xml version="1.0" encoding="utf-8"?>
<a:theme xmlns:a="http://schemas.openxmlformats.org/drawingml/2006/main" name="YSP Presentation Template">
  <a:themeElements>
    <a:clrScheme name="ASEC Theme">
      <a:dk1>
        <a:srgbClr val="000000"/>
      </a:dk1>
      <a:lt1>
        <a:srgbClr val="FFFFFF"/>
      </a:lt1>
      <a:dk2>
        <a:srgbClr val="000000"/>
      </a:dk2>
      <a:lt2>
        <a:srgbClr val="FFFFFF"/>
      </a:lt2>
      <a:accent1>
        <a:srgbClr val="5087B4"/>
      </a:accent1>
      <a:accent2>
        <a:srgbClr val="8DB0CD"/>
      </a:accent2>
      <a:accent3>
        <a:srgbClr val="B1C9DD"/>
      </a:accent3>
      <a:accent4>
        <a:srgbClr val="C7D3E6"/>
      </a:accent4>
      <a:accent5>
        <a:srgbClr val="DFE6F1"/>
      </a:accent5>
      <a:accent6>
        <a:srgbClr val="F2EBFF"/>
      </a:accent6>
      <a:hlink>
        <a:srgbClr val="EAAD00"/>
      </a:hlink>
      <a:folHlink>
        <a:srgbClr val="00296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YSP Presentation Template 1">
        <a:dk1>
          <a:srgbClr val="000000"/>
        </a:dk1>
        <a:lt1>
          <a:srgbClr val="FFFFFF"/>
        </a:lt1>
        <a:dk2>
          <a:srgbClr val="002960"/>
        </a:dk2>
        <a:lt2>
          <a:srgbClr val="808080"/>
        </a:lt2>
        <a:accent1>
          <a:srgbClr val="FFE59B"/>
        </a:accent1>
        <a:accent2>
          <a:srgbClr val="FFCD3F"/>
        </a:accent2>
        <a:accent3>
          <a:srgbClr val="FFFFFF"/>
        </a:accent3>
        <a:accent4>
          <a:srgbClr val="000000"/>
        </a:accent4>
        <a:accent5>
          <a:srgbClr val="FFF0CB"/>
        </a:accent5>
        <a:accent6>
          <a:srgbClr val="E7BA38"/>
        </a:accent6>
        <a:hlink>
          <a:srgbClr val="EAAD0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861</Words>
  <Application>Microsoft Office PowerPoint</Application>
  <PresentationFormat>A4 Paper (210x297 mm)</PresentationFormat>
  <Paragraphs>117</Paragraphs>
  <Slides>2</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8" baseType="lpstr">
      <vt:lpstr>Helvetica</vt:lpstr>
      <vt:lpstr>Calibri</vt:lpstr>
      <vt:lpstr>Trebuchet MS</vt:lpstr>
      <vt:lpstr>Arial</vt:lpstr>
      <vt:lpstr>YSP Presentation Template</vt:lpstr>
      <vt:lpstr>think-cell Slide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Pushpika Jeevaratne</cp:lastModifiedBy>
  <cp:revision>2</cp:revision>
  <dcterms:created xsi:type="dcterms:W3CDTF">2025-06-24T04:04:14Z</dcterms:created>
  <dcterms:modified xsi:type="dcterms:W3CDTF">2026-02-03T10:42:54Z</dcterms:modified>
</cp:coreProperties>
</file>